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1" r:id="rId2"/>
    <p:sldId id="301" r:id="rId3"/>
    <p:sldId id="299" r:id="rId4"/>
    <p:sldId id="300" r:id="rId5"/>
    <p:sldId id="303" r:id="rId6"/>
    <p:sldId id="304" r:id="rId7"/>
    <p:sldId id="273" r:id="rId8"/>
    <p:sldId id="274" r:id="rId9"/>
    <p:sldId id="275" r:id="rId10"/>
    <p:sldId id="276" r:id="rId11"/>
    <p:sldId id="277" r:id="rId12"/>
    <p:sldId id="278" r:id="rId13"/>
    <p:sldId id="279" r:id="rId14"/>
    <p:sldId id="302" r:id="rId15"/>
    <p:sldId id="280" r:id="rId16"/>
    <p:sldId id="282" r:id="rId17"/>
    <p:sldId id="283" r:id="rId18"/>
    <p:sldId id="284" r:id="rId19"/>
    <p:sldId id="307" r:id="rId20"/>
    <p:sldId id="285" r:id="rId21"/>
    <p:sldId id="286" r:id="rId22"/>
    <p:sldId id="287" r:id="rId23"/>
    <p:sldId id="305" r:id="rId24"/>
    <p:sldId id="306" r:id="rId25"/>
    <p:sldId id="288" r:id="rId26"/>
    <p:sldId id="289" r:id="rId27"/>
    <p:sldId id="310" r:id="rId28"/>
    <p:sldId id="311" r:id="rId29"/>
    <p:sldId id="312" r:id="rId30"/>
    <p:sldId id="315" r:id="rId31"/>
    <p:sldId id="295" r:id="rId32"/>
    <p:sldId id="296" r:id="rId33"/>
    <p:sldId id="297" r:id="rId34"/>
    <p:sldId id="298" r:id="rId35"/>
    <p:sldId id="292" r:id="rId36"/>
    <p:sldId id="293" r:id="rId37"/>
    <p:sldId id="294" r:id="rId38"/>
    <p:sldId id="308" r:id="rId39"/>
    <p:sldId id="314" r:id="rId40"/>
    <p:sldId id="309" r:id="rId41"/>
    <p:sldId id="313" r:id="rId42"/>
    <p:sldId id="316" r:id="rId43"/>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85484" autoAdjust="0"/>
  </p:normalViewPr>
  <p:slideViewPr>
    <p:cSldViewPr showGuides="1">
      <p:cViewPr>
        <p:scale>
          <a:sx n="70" d="100"/>
          <a:sy n="70" d="100"/>
        </p:scale>
        <p:origin x="-1068" y="-210"/>
      </p:cViewPr>
      <p:guideLst>
        <p:guide orient="horz" pos="2160"/>
        <p:guide pos="3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7T07:15:43.901" idx="1">
    <p:pos x="10" y="10"/>
    <p:text> paso por el campo de concentración nazi de Dachau.</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2DEFEB-8934-4D0E-AAAC-87AA78A18478}" type="slidenum">
              <a:rPr lang="es-ES"/>
              <a:pPr/>
              <a:t>‹Nº›</a:t>
            </a:fld>
            <a:endParaRPr lang="es-ES"/>
          </a:p>
        </p:txBody>
      </p:sp>
    </p:spTree>
    <p:extLst>
      <p:ext uri="{BB962C8B-B14F-4D97-AF65-F5344CB8AC3E}">
        <p14:creationId xmlns:p14="http://schemas.microsoft.com/office/powerpoint/2010/main" val="386410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7C66A6-D93E-4075-887E-3FFFBCDE4938}" type="slidenum">
              <a:rPr lang="es-ES"/>
              <a:pPr/>
              <a:t>‹Nº›</a:t>
            </a:fld>
            <a:endParaRPr lang="es-ES"/>
          </a:p>
        </p:txBody>
      </p:sp>
    </p:spTree>
    <p:extLst>
      <p:ext uri="{BB962C8B-B14F-4D97-AF65-F5344CB8AC3E}">
        <p14:creationId xmlns:p14="http://schemas.microsoft.com/office/powerpoint/2010/main" val="34246648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56004-C9E7-4A19-8652-DFFEA113E080}" type="slidenum">
              <a:rPr lang="es-ES"/>
              <a:pPr/>
              <a:t>1</a:t>
            </a:fld>
            <a:endParaRPr lang="es-E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32E6-7DA8-44F1-8786-4FC553A78B46}" type="slidenum">
              <a:rPr lang="es-ES"/>
              <a:pPr/>
              <a:t>31</a:t>
            </a:fld>
            <a:endParaRPr lang="es-E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572ACBD-1140-4960-8FC7-2865BC53E4B4}"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73D77BC-6173-4B36-9651-E2EF650B44BA}"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E050349-EF0E-4B6E-AC41-A836CEF6BBF1}"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4951E8E-4E84-40A8-8589-B2367A2ABD61}"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BD5E5E6-7AFC-40BB-8EDE-7911807A1DC1}"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4F1A567-153F-4E46-86A3-1A9F992E84AE}"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B57CF9B3-DE06-4389-B033-8A52068E2BE3}"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290B811-5F03-490F-8775-9E0A9DDA483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289E2DA-6AE2-4602-9C17-461B92A80823}"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A3C245C-877D-4EEF-8659-C8801FA5C07D}"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FCCB942-21BF-4322-A025-18A7617FEE9B}"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D5E680-0C86-4E7E-8E98-706127BB7DA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lantilla1"/>
          <p:cNvPicPr>
            <a:picLocks noChangeAspect="1" noChangeArrowheads="1"/>
          </p:cNvPicPr>
          <p:nvPr/>
        </p:nvPicPr>
        <p:blipFill>
          <a:blip r:embed="rId3" cstate="print"/>
          <a:srcRect l="3204" t="3578" r="879" b="3236"/>
          <a:stretch>
            <a:fillRect/>
          </a:stretch>
        </p:blipFill>
        <p:spPr bwMode="auto">
          <a:xfrm>
            <a:off x="-111125" y="0"/>
            <a:ext cx="9255125" cy="6945313"/>
          </a:xfrm>
          <a:prstGeom prst="rect">
            <a:avLst/>
          </a:prstGeom>
          <a:noFill/>
        </p:spPr>
      </p:pic>
      <p:sp>
        <p:nvSpPr>
          <p:cNvPr id="7171" name="Text Box 3"/>
          <p:cNvSpPr txBox="1">
            <a:spLocks noChangeArrowheads="1"/>
          </p:cNvSpPr>
          <p:nvPr/>
        </p:nvSpPr>
        <p:spPr bwMode="auto">
          <a:xfrm>
            <a:off x="381000" y="762000"/>
            <a:ext cx="5181600" cy="954107"/>
          </a:xfrm>
          <a:prstGeom prst="rect">
            <a:avLst/>
          </a:prstGeom>
          <a:noFill/>
          <a:ln w="9525">
            <a:noFill/>
            <a:miter lim="800000"/>
            <a:headEnd/>
            <a:tailEnd/>
          </a:ln>
          <a:effectLst/>
        </p:spPr>
        <p:txBody>
          <a:bodyPr>
            <a:spAutoFit/>
          </a:bodyPr>
          <a:lstStyle/>
          <a:p>
            <a:pPr>
              <a:spcBef>
                <a:spcPct val="50000"/>
              </a:spcBef>
            </a:pPr>
            <a:r>
              <a:rPr lang="es-MX" sz="2800" dirty="0" smtClean="0">
                <a:solidFill>
                  <a:schemeClr val="bg1"/>
                </a:solidFill>
                <a:latin typeface="Arial" charset="0"/>
              </a:rPr>
              <a:t>Facultad de Ciencias Naturales y Matemáticas</a:t>
            </a:r>
            <a:endParaRPr lang="es-ES" sz="2800" dirty="0">
              <a:solidFill>
                <a:schemeClr val="bg1"/>
              </a:solidFill>
              <a:latin typeface="Arial" charset="0"/>
            </a:endParaRPr>
          </a:p>
        </p:txBody>
      </p:sp>
      <p:sp>
        <p:nvSpPr>
          <p:cNvPr id="7173" name="Text Box 5"/>
          <p:cNvSpPr txBox="1">
            <a:spLocks noChangeArrowheads="1"/>
          </p:cNvSpPr>
          <p:nvPr/>
        </p:nvSpPr>
        <p:spPr bwMode="auto">
          <a:xfrm>
            <a:off x="-108520" y="4149080"/>
            <a:ext cx="9252520" cy="584775"/>
          </a:xfrm>
          <a:prstGeom prst="rect">
            <a:avLst/>
          </a:prstGeom>
          <a:noFill/>
          <a:ln w="9525">
            <a:noFill/>
            <a:miter lim="800000"/>
            <a:headEnd/>
            <a:tailEnd/>
          </a:ln>
          <a:effectLst/>
        </p:spPr>
        <p:txBody>
          <a:bodyPr wrap="square">
            <a:spAutoFit/>
          </a:bodyPr>
          <a:lstStyle/>
          <a:p>
            <a:pPr>
              <a:spcBef>
                <a:spcPct val="50000"/>
              </a:spcBef>
            </a:pPr>
            <a:endParaRPr lang="en-US" sz="3200" b="1" dirty="0" smtClean="0">
              <a:solidFill>
                <a:schemeClr val="accent6">
                  <a:lumMod val="50000"/>
                </a:schemeClr>
              </a:solidFill>
            </a:endParaRPr>
          </a:p>
        </p:txBody>
      </p:sp>
      <p:sp>
        <p:nvSpPr>
          <p:cNvPr id="7" name="6 Marcador de número de diapositiva"/>
          <p:cNvSpPr>
            <a:spLocks noGrp="1"/>
          </p:cNvSpPr>
          <p:nvPr>
            <p:ph type="sldNum" sz="quarter" idx="12"/>
          </p:nvPr>
        </p:nvSpPr>
        <p:spPr/>
        <p:txBody>
          <a:bodyPr/>
          <a:lstStyle/>
          <a:p>
            <a:fld id="{0289E2DA-6AE2-4602-9C17-461B92A80823}" type="slidenum">
              <a:rPr lang="es-ES" smtClean="0"/>
              <a:pPr/>
              <a:t>1</a:t>
            </a:fld>
            <a:endParaRPr lang="es-ES"/>
          </a:p>
        </p:txBody>
      </p:sp>
      <p:sp>
        <p:nvSpPr>
          <p:cNvPr id="12" name="Text Box 4"/>
          <p:cNvSpPr txBox="1">
            <a:spLocks noChangeArrowheads="1"/>
          </p:cNvSpPr>
          <p:nvPr/>
        </p:nvSpPr>
        <p:spPr bwMode="auto">
          <a:xfrm>
            <a:off x="252536" y="3966155"/>
            <a:ext cx="9144000" cy="830997"/>
          </a:xfrm>
          <a:prstGeom prst="rect">
            <a:avLst/>
          </a:prstGeom>
          <a:noFill/>
          <a:ln w="9525">
            <a:noFill/>
            <a:miter lim="800000"/>
            <a:headEnd/>
            <a:tailEnd/>
          </a:ln>
          <a:effectLst/>
        </p:spPr>
        <p:txBody>
          <a:bodyPr wrap="square">
            <a:spAutoFit/>
          </a:bodyPr>
          <a:lstStyle/>
          <a:p>
            <a:pPr algn="ctr"/>
            <a:r>
              <a:rPr lang="es-CO" b="1" dirty="0" smtClean="0">
                <a:solidFill>
                  <a:schemeClr val="accent6">
                    <a:lumMod val="50000"/>
                  </a:schemeClr>
                </a:solidFill>
                <a:latin typeface="Arial" pitchFamily="34" charset="0"/>
                <a:cs typeface="Arial" pitchFamily="34" charset="0"/>
              </a:rPr>
              <a:t>Alexander Cortes S. </a:t>
            </a:r>
          </a:p>
          <a:p>
            <a:pPr algn="ctr"/>
            <a:r>
              <a:rPr lang="es-CO" dirty="0" smtClean="0">
                <a:solidFill>
                  <a:schemeClr val="accent6">
                    <a:lumMod val="50000"/>
                  </a:schemeClr>
                </a:solidFill>
                <a:latin typeface="Arial" pitchFamily="34" charset="0"/>
                <a:cs typeface="Arial" pitchFamily="34" charset="0"/>
              </a:rPr>
              <a:t>Director de área de Física</a:t>
            </a:r>
            <a:endParaRPr lang="es-CO" dirty="0" smtClean="0">
              <a:solidFill>
                <a:schemeClr val="accent6">
                  <a:lumMod val="50000"/>
                </a:schemeClr>
              </a:solidFill>
              <a:latin typeface="Arial" pitchFamily="34" charset="0"/>
              <a:cs typeface="Arial" pitchFamily="34" charset="0"/>
            </a:endParaRPr>
          </a:p>
        </p:txBody>
      </p:sp>
      <p:sp>
        <p:nvSpPr>
          <p:cNvPr id="2" name="1 Rectángulo"/>
          <p:cNvSpPr/>
          <p:nvPr/>
        </p:nvSpPr>
        <p:spPr>
          <a:xfrm>
            <a:off x="380999" y="2507412"/>
            <a:ext cx="8707437" cy="1569660"/>
          </a:xfrm>
          <a:prstGeom prst="rect">
            <a:avLst/>
          </a:prstGeom>
        </p:spPr>
        <p:txBody>
          <a:bodyPr wrap="square">
            <a:spAutoFit/>
          </a:bodyPr>
          <a:lstStyle/>
          <a:p>
            <a:pPr algn="ctr"/>
            <a:r>
              <a:rPr lang="es-CO" sz="3200" b="1" dirty="0" smtClean="0">
                <a:solidFill>
                  <a:srgbClr val="FF0000"/>
                </a:solidFill>
                <a:latin typeface="Arial" pitchFamily="34" charset="0"/>
                <a:cs typeface="Arial" pitchFamily="34" charset="0"/>
              </a:rPr>
              <a:t>Las pedagogías activas como medio para mejorar los procesos de aprendizaje en asignaturas científicas</a:t>
            </a:r>
            <a:endParaRPr lang="es-CO" sz="3200" dirty="0">
              <a:latin typeface="Arial" pitchFamily="34" charset="0"/>
              <a:cs typeface="Arial"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9" y="5085184"/>
            <a:ext cx="1050964" cy="11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83186" y="5071927"/>
            <a:ext cx="2440092" cy="1292662"/>
          </a:xfrm>
          <a:prstGeom prst="rect">
            <a:avLst/>
          </a:prstGeom>
          <a:noFill/>
        </p:spPr>
        <p:txBody>
          <a:bodyPr wrap="none" rtlCol="0">
            <a:spAutoFit/>
          </a:bodyPr>
          <a:lstStyle/>
          <a:p>
            <a:r>
              <a:rPr lang="es-CO" dirty="0" smtClean="0"/>
              <a:t>6-7 junio de 2013 </a:t>
            </a:r>
          </a:p>
          <a:p>
            <a:r>
              <a:rPr lang="es-CO" sz="1800" dirty="0" smtClean="0"/>
              <a:t>Institución Universitaria</a:t>
            </a:r>
          </a:p>
          <a:p>
            <a:r>
              <a:rPr lang="es-CO" sz="1800" dirty="0" smtClean="0"/>
              <a:t>Konrad Lorenz</a:t>
            </a:r>
          </a:p>
          <a:p>
            <a:r>
              <a:rPr lang="es-CO" sz="1800" dirty="0" smtClean="0"/>
              <a:t>Bogotá</a:t>
            </a:r>
            <a:endParaRPr lang="es-CO"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0258" y="1105580"/>
            <a:ext cx="8452956" cy="523220"/>
          </a:xfrm>
          <a:prstGeom prst="rect">
            <a:avLst/>
          </a:prstGeom>
          <a:noFill/>
        </p:spPr>
        <p:txBody>
          <a:bodyPr wrap="none" rtlCol="0">
            <a:spAutoFit/>
          </a:bodyPr>
          <a:lstStyle/>
          <a:p>
            <a:pPr algn="ctr"/>
            <a:r>
              <a:rPr lang="es-CO" sz="2800" b="1" i="1" dirty="0" smtClean="0">
                <a:solidFill>
                  <a:srgbClr val="C00000"/>
                </a:solidFill>
                <a:latin typeface="Arial" pitchFamily="34" charset="0"/>
                <a:cs typeface="Arial" pitchFamily="34" charset="0"/>
              </a:rPr>
              <a:t>El aprendizaje como un ejercicio de conexiones </a:t>
            </a:r>
            <a:endParaRPr lang="es-ES" sz="2800" b="1" i="1" dirty="0">
              <a:solidFill>
                <a:srgbClr val="C00000"/>
              </a:solidFill>
              <a:latin typeface="Arial" pitchFamily="34" charset="0"/>
              <a:cs typeface="Arial" pitchFamily="34" charset="0"/>
            </a:endParaRPr>
          </a:p>
        </p:txBody>
      </p:sp>
      <p:pic>
        <p:nvPicPr>
          <p:cNvPr id="4098" name="Picture 2" descr="http://www.humanite-en-espanol.com/IMG/jpg/neur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432" y="1780388"/>
            <a:ext cx="6326608" cy="474495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7504" y="260648"/>
            <a:ext cx="2664512"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INTRODUCCION </a:t>
            </a:r>
            <a:endParaRPr lang="es-ES"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125562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23528" y="440668"/>
            <a:ext cx="8496944" cy="6372708"/>
          </a:xfrm>
          <a:prstGeom prst="rect">
            <a:avLst/>
          </a:prstGeom>
          <a:noFill/>
          <a:ln w="9525">
            <a:noFill/>
            <a:miter lim="800000"/>
            <a:headEnd/>
            <a:tailEnd/>
          </a:ln>
        </p:spPr>
      </p:pic>
      <p:sp>
        <p:nvSpPr>
          <p:cNvPr id="3" name="2 Rectángulo"/>
          <p:cNvSpPr/>
          <p:nvPr/>
        </p:nvSpPr>
        <p:spPr>
          <a:xfrm>
            <a:off x="107504" y="260648"/>
            <a:ext cx="2664512"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INTRODUCCION </a:t>
            </a:r>
            <a:endParaRPr lang="es-ES"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6094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034733"/>
            <a:ext cx="7776863" cy="954107"/>
          </a:xfrm>
          <a:prstGeom prst="rect">
            <a:avLst/>
          </a:prstGeom>
          <a:noFill/>
        </p:spPr>
        <p:txBody>
          <a:bodyPr wrap="square" rtlCol="0">
            <a:spAutoFit/>
          </a:bodyPr>
          <a:lstStyle/>
          <a:p>
            <a:pPr algn="ctr"/>
            <a:r>
              <a:rPr lang="es-CO" sz="2800" b="1" dirty="0" smtClean="0">
                <a:solidFill>
                  <a:srgbClr val="C00000"/>
                </a:solidFill>
                <a:latin typeface="Arial" pitchFamily="34" charset="0"/>
                <a:cs typeface="Arial" pitchFamily="34" charset="0"/>
              </a:rPr>
              <a:t>LA INDAGACION COMO INSTRUMENTO DE APRENDIZAJE</a:t>
            </a:r>
            <a:endParaRPr lang="es-ES" sz="2800" b="1" dirty="0">
              <a:solidFill>
                <a:srgbClr val="FF0000"/>
              </a:solidFill>
              <a:latin typeface="Arial" pitchFamily="34" charset="0"/>
              <a:cs typeface="Arial" pitchFamily="34" charset="0"/>
            </a:endParaRPr>
          </a:p>
        </p:txBody>
      </p:sp>
      <p:sp>
        <p:nvSpPr>
          <p:cNvPr id="2" name="AutoShape 4" descr="data:image/jpeg;base64,/9j/4AAQSkZJRgABAQAAAQABAAD/2wCEAAkGBxQTEhUTExIVFhUWGBwbGBgYGRobHBwWGh4XHR0bGxwYICgiGhwlHBwcITEhJSkrLi4uFx8zODMsNygtLisBCgoKBQUFDgUFDisZExkrKysrKysrKysrKysrKysrKysrKysrKysrKysrKysrKysrKysrKysrKysrKysrKysrK//AABEIALUAgQMBIgACEQEDEQH/xAAcAAABBAMBAAAAAAAAAAAAAAAGAwQFBwABCAL/xABFEAABAgQDBAcFBQUGBwEAAAABAhEAAwQhBRIxBkFRYQcTIjJxgZEUobHR8CNCYpLBFVJy4fEXM1NUgrIlNUNjc6PTJP/EABQBAQAAAAAAAAAAAAAAAAAAAAD/xAAUEQEAAAAAAAAAAAAAAAAAAAAA/9oADAMBAAIRAxEAPwAXxHD0F3UlJ/iu3ExATKDIpxMBAv5QW1uIyHYz5QO8jtfDUxE1GL02+ao8cqPnAC82fMTMKkuL2IhZVcmdZbS5m5Y7pP4huPOJeTjEgd2XNWToGAvEhhWzy8RJCKcS0pLKWo2B4MBcwATVCZLUygx3cCOR3wj7SeMW7T9FMwDIucFyzuy3B/CXtEfVdEakufaLcMof1eArRFQo2Hpxh/Ko55D9WpudvjrFubMdHiZadznVZF/KJis2TA7CHPMn4n6EBRU6mmp1QoQ1M8xcNbs8ArKEgq3sH98DOKbKu5a++wgAUTjGxUGJ6TsqpaykLy23pLRJy+jiaoApnIPgP1eAEDUGPPtBg4HRfOs89A/0n5xo9F846T5f5T84AHNQY2J5g0/ssqL/AGsv0PzjyOjOpGq5YL84APznjGQaf2eVX+JK98ZAepOBU8tHaSSS9zqSNyRvj2MDkAhS5Yc9yW+7iowrWYilKyygVkntq7iOQgWxHGlKSpKCQFd8vdXyHKAmMQxmWg9VICErLArDZUbuyf1i29lZlJIkIky6iUSA57aSVKOp5xzxSUeawSovolIck8ABu5xa2wuxE6WrrFtLOW6WS4cWfy43vAWKnEiVkJIIGjBzbjDhFL1naJ09ISwuQJQypbXhD6RJIdtDANitjyDsOfGFSk5OKle4fW+FDSmwaHC0jQn5QDBFAMuWwJ+rmBzFaFIJBIT7zBJPlocgrKeL7/N4i8RpVF3IKUjsrSXUOSrPl+EAG1WGubO24m0N6CaaRRIClA94BQ14sdTBNKy2CxmJLdolg2ukK1ODompeWAbaJ09NYBbDMXkVSHQsBQ7yDYjyMbVTjcoRXO0Oz+pDpV5/1gCxOlmSz/eLb+IwHRNMkpa4aHk4OksRHL4nzf8AGmfmV849iqn/AOYm/nV84Do32TnGRzj7ZUf5ib+dXzjcB7VVqWySeyNBuhamoVTAopBISHNuJYQ72jwFdHUKlLdtUK3KRuI58YsTokpUqlklOihwcnd4fRgJPo86PShAnVLocdiWLKy8VncTw3CDuoIAypDD4xMBACBmOgiHnMpTJgPVIhofJRDenlb2h0nlAbl2MI1uUghwFcI3MmNw83hlVylHQ/ygIapStRyks283tyhhiNVNSAJaWY7uH6k3cw+xELQL6cfrSISorToYBvV15WGUGI15x7wTH8iwLFy98xLcgDf3xD4xVpCFdoP9WhngaRNQLlxqN/rugLQxGmRUy86WL6je/AjdFWbWYCzltTwi1dlCnq8uVQWBcEd5PHnDbafDkrSd43iA5vqpOVREJxObZUvVzSOJgdC4Bw3hGQn1gjIA3xDHplbRiZPkAoCyhMxB7SZjPodxEGfRMj7NmIZiXDOSG8rAe+KwNZLppiOqXMMs3WhbdlQLeBcReOzlQmbKE2WkJBSNN+kAX1kxww8BDWShIJAu1iefLlG6hZMpJhvSPlSG3uYB+YcSZbQgkW0j2VqH7vrAJz0Xf6MexLEanTfxoA9bQxTUOSB1kwjf3Ujz0+MAjik5CUnMR6xX2LHMT1ZTbnBvictgVKElIG83gd6vrUllTFB9UoIS3i0BWG0C1I7JOt25w42LxHLMYln0fR+cL7b0gB4PdJO9tW5xB7OrSJqcxIBO67DjAdFbNzhMRey07jqH+IjNowySsab/ABERuAkoSl9Uhkk6KT+6/hpDrHqsFKr2LA8jqk+ennAVlO2elYhXJp5iloSpKzmQzhQYpFwzaiIna7o2kUs1MtNYxUlwJmUKJdrM1ok8BrSnFJaUlKVDME5jqWJA8SLREdNtQTWSlKAzdUH8XgGn9nh/zSfT+cagP9sm/vq/MfnGQBOcMVVSxMpqdayHC1FmASzk6ACC7o8xNNOr2czgtSr5UkKQiz2VvPyiT6OdjxNwgqzEKnmZZ7BiyfVorOhmmmqpa1BihZCh4OCIDpGlmAyS/h4EwrTBkpJtcxHbMzBNlWLgkKF9xEO6Jb50KsUL92o/WAklIdrPGlyQ392IjKzEDLJIu27dDKl2oVMcFAbkWPoYCeSyVAZQHFrbxDNBKgSSe+oHwGgjyawrKDlFjx8vhCGM4sinkrW4DOrXjAK1stCUOUlXNW4+cCuJ7QLSlQQgZU6kwBYjtrWVc7JJJY2CQAfO4tC+ISaqWk9ZMKiQMzIJ13Omw8WgGm2JVMQVhilgbeOo87GAynWxBh9PrFgEOd48tCDEckXgLm2dx/Ph6c67oV1ZPK2VR4bvSGeJY4dTcAZSRfQ/z90A2F4gZcqYh++AfQiIqqxBYCgfvM/jq4gPWLYj/wDqMwfdmOPLhzhvtjVKm1JWpRV2UgHNmASzgA8n9XiPlklQPnCuLzFdaymeztYacoBtl+nEZG35e8RuA6c6J/8AlNLzCv8AcYoraRWepn2/6q/cosYubo3xhMvDqVBDAILKcdq5gO2NopFRJxUTCkTOszyydQ2c25PqICO6MNqVU6xKmFWRSgEk/dUfuvwO7zi66sgqzAXIAjl9FaoJOVTBTE81DQ8iIv3o+xxVXSJXMSy0HKr8Qayh4lx4iARxQzVHJLSM6iwKjlSBvUTvAG7fEHiuO0slCZSquXNWCxyIW2YcCl9B48zFiYhg8uaGWkFJGh38i26IbEdnaZSgpVO6kgDsqYEDQFhf3WgBrZbE1zZiMmZSczZQ6ynmSNBvvDXpxlLRLlFLhCrKbeRFibO0iEZlIloRu7A+J3mI3pQw0T6CYGukZk+IvAVR0d4PUTJZVLkkpKrq7ubdlK9UoH3stzygt2owfEkpSJM9RSB3ZKEoS5AGVtwBe6iTfWHvRHXpVR9UNQTbgT89YIsSwlS3TkUQbdlR09WgKDrsLmCoyLUmas3m5CClKr9kqFiprltInpWwazTGeygWcJIIYc+PhFq0uxkod5OVAAASFan7ylZQA92iO28x5MqTMRLFkpLkfCAoebUMpuHl7oaVM5wR9NGpynJPGESIB3gwUZ0vIEqUFpYHQ3FjyjztNMzVc9RAS8xRZOgvoOUSOy9Jmm5gWygq/KH8ohJ7rmktqX/WATbnGQrmjcB0jsnhKVYTRJyZuwCWLG774rA7RZF1aqeUuXkypQkFBSyc6SuaD3lF93CLr2HSP2dRj/spitdtOiGYFTZ9LOzDtKMtdjvJAUNfOArnCsGM0S5YnyOsmBRSgrZQI+4rcCrdBHs7W1GE1koTLyJxyqYukhRAJ5LSogtFeSqlSe6ecO6vGZk1RVNLvwDMWZwBv5wHW8uoCrGPUzDpa2KsyuRUpvR2MA/Rrj/tVDLIJUuWerW+rpZj5pIPrBz7SEpKibAQCqgEskAAaAQ1xanEyUpB0IIiIwPFDUGbPVaUFZZb/h7yvDc/IxJ4hicpEsqKw2Ul3gKMw3Gv2biC5OUmTndTA5gltRxb4ReeF4lLnS0zJSwpKg4I4RzLtXjgnVS5suwNgeI4xOdGW1CpCzKKuyrQbn3+BgL1xSrGUkKildu8asZQIdT5vB4NsUxErQooIAbR2imtoH6wlzf6tARZhWkpzMVlBSCQT2i2m7xhKNL5QBJs4QmVUL3plLY8NB8YG5R+1cbk/o0SFBiSEyJ8tWbOtICeBDuX9IjaecgE50ZnHEpY8XHwgPWQxkPfapX+XH5lRuA6f2MDUFJ/4UfCJSZWS5gnISsKMsZVgHulSXD+RgZ6McT6+gp3HdlpT6WgmxOWEyJ5SkB5ayWDOcp1bWAr6R0Z4ekJIkSVsk96YvtOxBN7mG07oxpCgpFLKcqJzdcsEBxYX0a0VLIlVWVFqhso0z8I2qZVhnVPHmv3QF3YJgcqjmqRIkpkoW2YJmFYKw+UsouC2sS9fJWtOVRsbW+Ec/YfidRIqZM0qmdmYFEKzXA1BB1dLiOj6aeiYgKSXSQFJ8DAOKGWiWhMtIASkM0QG12ykiplF8yCBYoUQPMCxhrR4fVLnzZvtJEsBpcvKCM3Ek3aG2IYNiU4HJXy5YB06ov4XUYCoNsdiptGvvhUs6EkA+YgZkTihQINwbNFxYn0cZz11bXzJvEABI8BwHhAVVYXS9eJVMkkAupZJLAai+vjAFHRoldRN+1BVLKCS+jvaBvpKTLFYJMpIATq28n+kWZ0f0oTTrmAMASkeUVXWTAvEpy13SkrPklNvfAC04sSI8Ax6Xckx5mlg0A2Ko1vj0RChklngPWdPGNxvqFcDGoDo3oeS2HST+GEOk7bqooJSAJUpRnFaQ5NgGYtv10hz0Sn/h8n+GAzp7nBZpAHF5uobTKN8BBp6Z61ryKWw/cPzjF9MFSVJUaalOV7ZTqd+tv5wDmmS14bUlOZiwhIKiTYCAsKZ0tTllJVR0vZPA7w3lrBt0c7aCsQtCpaZa5bZQl8qkaFn3g7uYgDwbZrLLXnytMAzDgAXDc3heuq/ZkjquwUnskWb6vAXlRyWBI3wzxKlWoMhRTxIiO2CrKibRS6mckZZhUQ2uQFkrI4K15OIJkzk6uIAMqNmjcrVNWeZtcNYEwP4dsOJajpcvc3+hwiw8UxWWhKiVC0Vxi22qJStXUTom7BtTz5c4CW2n2hlUNJkQzgEJA3qPxLkmKK9pJCz96Yb+BvD7aTGF1MwrWbOco4An4xFJEBiUx4W5Nrw5EoswDwRYbgWVCVTE3Vffv/AKH6uAgqPDlKIDawQqwYCSosO6Rrvvf19wLcYfSqEA8b2b9W46/17UsiWkskJ1BB5ODuO/XXjfQ5QrP28cB6RkK/snkfVPzjUB0B0RrPsEsFCmADEbxC233R4qvMlYqAjqgvvJdwog7iGZod9GFDOpsM+3U5y50gBilGV25mKymdJFUqtz0xnLpHQ8tdwX1BIdnPEwDrEehyemUZiqqSkAOXSqInBcMl0yQgB5hupfEcBwT4Qd7UbTqqQkNkQPucTxPHwgVksS3NgOW+49bwC6CNxcM/q7QP4hTGpqpFKgv10xKPBJPaU/AJzHyiYqF5l9kFvEbt3AiHXRLS9bi5Wof3EpZA4KUQkH0zesBetJTJly0y0BkoSEpHIBhEXi2AJmgmWtUpZ3p7pPNPyaJqIzaTGEUlNNqF6S0ktxV91I5ksPOAoPbyhrqecZE2chZWkqSEHtKQlyTl1DX9DAEuZvUr6/WJTGhV1PX4jMUVdsJWsFspW4ShP4QLNw8YH5VYtJSQXykEA3Fr6GzcoB3Jp1r7iCX0LfCCfBdiJ8ztKQUp56nyi3OjbEaTEZGdElEudLYTZYAYHcpPFJ91xBxLw1A0SICoKfZISJCpikOSyQGBJzHnyeIfFiyst3FiLgA2bvcBoC1ho14sjpLnBEuVLDOVFXCwDfEt5xWa1ZlNbspSMocuCEsSCbasRoWFnLgPMgAHlqD43Atyf4/ih7ISCQQ5D5hyudeIuLaFgzs8MtD3VWGhuG1a2oINzodbnK72mmlJVpm4jtEAWIDuOHiwuW7QJ/stH7nuX84yJJuXu/lGQFt0MkJQJY7hSAQb2ZvSKrxCeiQqdIp0y0y1TXORID5Qw04QQdJOOGRJShCinNlMwgsRLsPf+kAKaxOdFmcn4MIB9WBw+/g7X5ndDRCikO3E6k8G8YXqZiQ2/M3xiPqah1gXZxl1DDTTfAPFrIlklwQHdxezsHu7/XEl6BqR11lRZuxKHkCs/wC4QK4hNGQsCQoBvIe7+XnFk9B9ME4cVBnmTpij5Mke5MBYMVx0vS5lSaXD5PenLzq4BCNCeTl/9MWM8MVYYg1AqG+0CMgP4XeAAdrdg5cvBJtLJfNKT1z/AOJMR2jm4uHAG60c2LjrjpExv2PDqiewKgjKkHQrWQkPyDv5RyLAdNdC2C9RQIUUgLmkqfflezn9IsIrAgM6KZ+fDZS9xcDwBI/SC2ZMCUqWrRIJPleAqnpHxAqqF7whkMb7gohtdxuN8B0nUXJIOnDdlubhrXA8Ye4zXGYVksVFRJe/eOYjQlu0BoRciIlMzMoEsQOLcCQXfVnsHDtYQErNQCVFybuHcOL6vvu7ksf3klhGqWcRmRlIc3tq/ld7FmLbgweNUE8hyVEIKiWGrEKKSAO6oOlIII14RCYxjyULyy+2tikpSLFXEfhfgzsosHEAT/tOZ+4Pzn/6RkVt11b/AIivzCNwFobdKMypngksJSUtqGI1bzgC2bqFTFgLU+UNfk8ZGQBNiMt1ZdAw05R5rVgl8o7Prezvx5xuMgPOKL+yXyt5Xi1ehSmyYTJLvnVMWeTrVb3RkZAG5MZGRkABdOSXwaeeCpR/9iB+scutGRkB0p0GVRXhktJHcWsD8xP6wT7e1Jl0E4jeAnhZRAMbjICjqmTmCFAsVFhvZu1pvN7GxHGGOa4ItnUc1yXZ+P8ACL6xkZALU8n7RMrMogAsXv2QlYfiRmZ+QiGqkiVOSpIH26Qve6S50L8Q+68ZGQDxuSfyo+UajIy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6" descr="data:image/jpeg;base64,/9j/4AAQSkZJRgABAQAAAQABAAD/2wCEAAkGBxQTEhUTExIVFhUWGBwbGBgYGRobHBwWGh4XHR0bGxwYICgiGhwlHBwcITEhJSkrLi4uFx8zODMsNygtLisBCgoKBQUFDgUFDisZExkrKysrKysrKysrKysrKysrKysrKysrKysrKysrKysrKysrKysrKysrKysrKysrKysrK//AABEIALUAgQMBIgACEQEDEQH/xAAcAAABBAMBAAAAAAAAAAAAAAAGAwQFBwABCAL/xABFEAABAgQDBAcFBQUGBwEAAAABAhEAAwQhBRIxBkFRYQcTIjJxgZEUobHR8CNCYpLBFVJy4fEXM1NUgrIlNUNjc6PTJP/EABQBAQAAAAAAAAAAAAAAAAAAAAD/xAAUEQEAAAAAAAAAAAAAAAAAAAAA/9oADAMBAAIRAxEAPwAXxHD0F3UlJ/iu3ExATKDIpxMBAv5QW1uIyHYz5QO8jtfDUxE1GL02+ao8cqPnAC82fMTMKkuL2IhZVcmdZbS5m5Y7pP4huPOJeTjEgd2XNWToGAvEhhWzy8RJCKcS0pLKWo2B4MBcwATVCZLUygx3cCOR3wj7SeMW7T9FMwDIucFyzuy3B/CXtEfVdEakufaLcMof1eArRFQo2Hpxh/Ko55D9WpudvjrFubMdHiZadznVZF/KJis2TA7CHPMn4n6EBRU6mmp1QoQ1M8xcNbs8ArKEgq3sH98DOKbKu5a++wgAUTjGxUGJ6TsqpaykLy23pLRJy+jiaoApnIPgP1eAEDUGPPtBg4HRfOs89A/0n5xo9F846T5f5T84AHNQY2J5g0/ssqL/AGsv0PzjyOjOpGq5YL84APznjGQaf2eVX+JK98ZAepOBU8tHaSSS9zqSNyRvj2MDkAhS5Yc9yW+7iowrWYilKyygVkntq7iOQgWxHGlKSpKCQFd8vdXyHKAmMQxmWg9VICErLArDZUbuyf1i29lZlJIkIky6iUSA57aSVKOp5xzxSUeawSovolIck8ABu5xa2wuxE6WrrFtLOW6WS4cWfy43vAWKnEiVkJIIGjBzbjDhFL1naJ09ISwuQJQypbXhD6RJIdtDANitjyDsOfGFSk5OKle4fW+FDSmwaHC0jQn5QDBFAMuWwJ+rmBzFaFIJBIT7zBJPlocgrKeL7/N4i8RpVF3IKUjsrSXUOSrPl+EAG1WGubO24m0N6CaaRRIClA94BQ14sdTBNKy2CxmJLdolg2ukK1ODompeWAbaJ09NYBbDMXkVSHQsBQ7yDYjyMbVTjcoRXO0Oz+pDpV5/1gCxOlmSz/eLb+IwHRNMkpa4aHk4OksRHL4nzf8AGmfmV849iqn/AOYm/nV84Do32TnGRzj7ZUf5ib+dXzjcB7VVqWySeyNBuhamoVTAopBISHNuJYQ72jwFdHUKlLdtUK3KRuI58YsTokpUqlklOihwcnd4fRgJPo86PShAnVLocdiWLKy8VncTw3CDuoIAypDD4xMBACBmOgiHnMpTJgPVIhofJRDenlb2h0nlAbl2MI1uUghwFcI3MmNw83hlVylHQ/ygIapStRyks283tyhhiNVNSAJaWY7uH6k3cw+xELQL6cfrSISorToYBvV15WGUGI15x7wTH8iwLFy98xLcgDf3xD4xVpCFdoP9WhngaRNQLlxqN/rugLQxGmRUy86WL6je/AjdFWbWYCzltTwi1dlCnq8uVQWBcEd5PHnDbafDkrSd43iA5vqpOVREJxObZUvVzSOJgdC4Bw3hGQn1gjIA3xDHplbRiZPkAoCyhMxB7SZjPodxEGfRMj7NmIZiXDOSG8rAe+KwNZLppiOqXMMs3WhbdlQLeBcReOzlQmbKE2WkJBSNN+kAX1kxww8BDWShIJAu1iefLlG6hZMpJhvSPlSG3uYB+YcSZbQgkW0j2VqH7vrAJz0Xf6MexLEanTfxoA9bQxTUOSB1kwjf3Ujz0+MAjik5CUnMR6xX2LHMT1ZTbnBvictgVKElIG83gd6vrUllTFB9UoIS3i0BWG0C1I7JOt25w42LxHLMYln0fR+cL7b0gB4PdJO9tW5xB7OrSJqcxIBO67DjAdFbNzhMRey07jqH+IjNowySsab/ABERuAkoSl9Uhkk6KT+6/hpDrHqsFKr2LA8jqk+ennAVlO2elYhXJp5iloSpKzmQzhQYpFwzaiIna7o2kUs1MtNYxUlwJmUKJdrM1ok8BrSnFJaUlKVDME5jqWJA8SLREdNtQTWSlKAzdUH8XgGn9nh/zSfT+cagP9sm/vq/MfnGQBOcMVVSxMpqdayHC1FmASzk6ACC7o8xNNOr2czgtSr5UkKQiz2VvPyiT6OdjxNwgqzEKnmZZ7BiyfVorOhmmmqpa1BihZCh4OCIDpGlmAyS/h4EwrTBkpJtcxHbMzBNlWLgkKF9xEO6Jb50KsUL92o/WAklIdrPGlyQ392IjKzEDLJIu27dDKl2oVMcFAbkWPoYCeSyVAZQHFrbxDNBKgSSe+oHwGgjyawrKDlFjx8vhCGM4sinkrW4DOrXjAK1stCUOUlXNW4+cCuJ7QLSlQQgZU6kwBYjtrWVc7JJJY2CQAfO4tC+ISaqWk9ZMKiQMzIJ13Omw8WgGm2JVMQVhilgbeOo87GAynWxBh9PrFgEOd48tCDEckXgLm2dx/Ph6c67oV1ZPK2VR4bvSGeJY4dTcAZSRfQ/z90A2F4gZcqYh++AfQiIqqxBYCgfvM/jq4gPWLYj/wDqMwfdmOPLhzhvtjVKm1JWpRV2UgHNmASzgA8n9XiPlklQPnCuLzFdaymeztYacoBtl+nEZG35e8RuA6c6J/8AlNLzCv8AcYoraRWepn2/6q/cosYubo3xhMvDqVBDAILKcdq5gO2NopFRJxUTCkTOszyydQ2c25PqICO6MNqVU6xKmFWRSgEk/dUfuvwO7zi66sgqzAXIAjl9FaoJOVTBTE81DQ8iIv3o+xxVXSJXMSy0HKr8Qayh4lx4iARxQzVHJLSM6iwKjlSBvUTvAG7fEHiuO0slCZSquXNWCxyIW2YcCl9B48zFiYhg8uaGWkFJGh38i26IbEdnaZSgpVO6kgDsqYEDQFhf3WgBrZbE1zZiMmZSczZQ6ynmSNBvvDXpxlLRLlFLhCrKbeRFibO0iEZlIloRu7A+J3mI3pQw0T6CYGukZk+IvAVR0d4PUTJZVLkkpKrq7ubdlK9UoH3stzygt2owfEkpSJM9RSB3ZKEoS5AGVtwBe6iTfWHvRHXpVR9UNQTbgT89YIsSwlS3TkUQbdlR09WgKDrsLmCoyLUmas3m5CClKr9kqFiprltInpWwazTGeygWcJIIYc+PhFq0uxkod5OVAAASFan7ylZQA92iO28x5MqTMRLFkpLkfCAoebUMpuHl7oaVM5wR9NGpynJPGESIB3gwUZ0vIEqUFpYHQ3FjyjztNMzVc9RAS8xRZOgvoOUSOy9Jmm5gWygq/KH8ohJ7rmktqX/WATbnGQrmjcB0jsnhKVYTRJyZuwCWLG774rA7RZF1aqeUuXkypQkFBSyc6SuaD3lF93CLr2HSP2dRj/spitdtOiGYFTZ9LOzDtKMtdjvJAUNfOArnCsGM0S5YnyOsmBRSgrZQI+4rcCrdBHs7W1GE1koTLyJxyqYukhRAJ5LSogtFeSqlSe6ecO6vGZk1RVNLvwDMWZwBv5wHW8uoCrGPUzDpa2KsyuRUpvR2MA/Rrj/tVDLIJUuWerW+rpZj5pIPrBz7SEpKibAQCqgEskAAaAQ1xanEyUpB0IIiIwPFDUGbPVaUFZZb/h7yvDc/IxJ4hicpEsqKw2Ul3gKMw3Gv2biC5OUmTndTA5gltRxb4ReeF4lLnS0zJSwpKg4I4RzLtXjgnVS5suwNgeI4xOdGW1CpCzKKuyrQbn3+BgL1xSrGUkKildu8asZQIdT5vB4NsUxErQooIAbR2imtoH6wlzf6tARZhWkpzMVlBSCQT2i2m7xhKNL5QBJs4QmVUL3plLY8NB8YG5R+1cbk/o0SFBiSEyJ8tWbOtICeBDuX9IjaecgE50ZnHEpY8XHwgPWQxkPfapX+XH5lRuA6f2MDUFJ/4UfCJSZWS5gnISsKMsZVgHulSXD+RgZ6McT6+gp3HdlpT6WgmxOWEyJ5SkB5ayWDOcp1bWAr6R0Z4ekJIkSVsk96YvtOxBN7mG07oxpCgpFLKcqJzdcsEBxYX0a0VLIlVWVFqhso0z8I2qZVhnVPHmv3QF3YJgcqjmqRIkpkoW2YJmFYKw+UsouC2sS9fJWtOVRsbW+Ec/YfidRIqZM0qmdmYFEKzXA1BB1dLiOj6aeiYgKSXSQFJ8DAOKGWiWhMtIASkM0QG12ykiplF8yCBYoUQPMCxhrR4fVLnzZvtJEsBpcvKCM3Ek3aG2IYNiU4HJXy5YB06ov4XUYCoNsdiptGvvhUs6EkA+YgZkTihQINwbNFxYn0cZz11bXzJvEABI8BwHhAVVYXS9eJVMkkAupZJLAai+vjAFHRoldRN+1BVLKCS+jvaBvpKTLFYJMpIATq28n+kWZ0f0oTTrmAMASkeUVXWTAvEpy13SkrPklNvfAC04sSI8Ax6Xckx5mlg0A2Ko1vj0RChklngPWdPGNxvqFcDGoDo3oeS2HST+GEOk7bqooJSAJUpRnFaQ5NgGYtv10hz0Sn/h8n+GAzp7nBZpAHF5uobTKN8BBp6Z61ryKWw/cPzjF9MFSVJUaalOV7ZTqd+tv5wDmmS14bUlOZiwhIKiTYCAsKZ0tTllJVR0vZPA7w3lrBt0c7aCsQtCpaZa5bZQl8qkaFn3g7uYgDwbZrLLXnytMAzDgAXDc3heuq/ZkjquwUnskWb6vAXlRyWBI3wzxKlWoMhRTxIiO2CrKibRS6mckZZhUQ2uQFkrI4K15OIJkzk6uIAMqNmjcrVNWeZtcNYEwP4dsOJajpcvc3+hwiw8UxWWhKiVC0Vxi22qJStXUTom7BtTz5c4CW2n2hlUNJkQzgEJA3qPxLkmKK9pJCz96Yb+BvD7aTGF1MwrWbOco4An4xFJEBiUx4W5Nrw5EoswDwRYbgWVCVTE3Vffv/AKH6uAgqPDlKIDawQqwYCSosO6Rrvvf19wLcYfSqEA8b2b9W46/17UsiWkskJ1BB5ODuO/XXjfQ5QrP28cB6RkK/snkfVPzjUB0B0RrPsEsFCmADEbxC233R4qvMlYqAjqgvvJdwog7iGZod9GFDOpsM+3U5y50gBilGV25mKymdJFUqtz0xnLpHQ8tdwX1BIdnPEwDrEehyemUZiqqSkAOXSqInBcMl0yQgB5hupfEcBwT4Qd7UbTqqQkNkQPucTxPHwgVksS3NgOW+49bwC6CNxcM/q7QP4hTGpqpFKgv10xKPBJPaU/AJzHyiYqF5l9kFvEbt3AiHXRLS9bi5Wof3EpZA4KUQkH0zesBetJTJly0y0BkoSEpHIBhEXi2AJmgmWtUpZ3p7pPNPyaJqIzaTGEUlNNqF6S0ktxV91I5ksPOAoPbyhrqecZE2chZWkqSEHtKQlyTl1DX9DAEuZvUr6/WJTGhV1PX4jMUVdsJWsFspW4ShP4QLNw8YH5VYtJSQXykEA3Fr6GzcoB3Jp1r7iCX0LfCCfBdiJ8ztKQUp56nyi3OjbEaTEZGdElEudLYTZYAYHcpPFJ91xBxLw1A0SICoKfZISJCpikOSyQGBJzHnyeIfFiyst3FiLgA2bvcBoC1ho14sjpLnBEuVLDOVFXCwDfEt5xWa1ZlNbspSMocuCEsSCbasRoWFnLgPMgAHlqD43Atyf4/ih7ISCQQ5D5hyudeIuLaFgzs8MtD3VWGhuG1a2oINzodbnK72mmlJVpm4jtEAWIDuOHiwuW7QJ/stH7nuX84yJJuXu/lGQFt0MkJQJY7hSAQb2ZvSKrxCeiQqdIp0y0y1TXORID5Qw04QQdJOOGRJShCinNlMwgsRLsPf+kAKaxOdFmcn4MIB9WBw+/g7X5ndDRCikO3E6k8G8YXqZiQ2/M3xiPqah1gXZxl1DDTTfAPFrIlklwQHdxezsHu7/XEl6BqR11lRZuxKHkCs/wC4QK4hNGQsCQoBvIe7+XnFk9B9ME4cVBnmTpij5Mke5MBYMVx0vS5lSaXD5PenLzq4BCNCeTl/9MWM8MVYYg1AqG+0CMgP4XeAAdrdg5cvBJtLJfNKT1z/AOJMR2jm4uHAG60c2LjrjpExv2PDqiewKgjKkHQrWQkPyDv5RyLAdNdC2C9RQIUUgLmkqfflezn9IsIrAgM6KZ+fDZS9xcDwBI/SC2ZMCUqWrRIJPleAqnpHxAqqF7whkMb7gohtdxuN8B0nUXJIOnDdlubhrXA8Ye4zXGYVksVFRJe/eOYjQlu0BoRciIlMzMoEsQOLcCQXfVnsHDtYQErNQCVFybuHcOL6vvu7ksf3klhGqWcRmRlIc3tq/ld7FmLbgweNUE8hyVEIKiWGrEKKSAO6oOlIII14RCYxjyULyy+2tikpSLFXEfhfgzsosHEAT/tOZ+4Pzn/6RkVt11b/AIivzCNwFobdKMypngksJSUtqGI1bzgC2bqFTFgLU+UNfk8ZGQBNiMt1ZdAw05R5rVgl8o7Prezvx5xuMgPOKL+yXyt5Xi1ehSmyYTJLvnVMWeTrVb3RkZAG5MZGRkABdOSXwaeeCpR/9iB+scutGRkB0p0GVRXhktJHcWsD8xP6wT7e1Jl0E4jeAnhZRAMbjICjqmTmCFAsVFhvZu1pvN7GxHGGOa4ItnUc1yXZ+P8ACL6xkZALU8n7RMrMogAsXv2QlYfiRmZ+QiGqkiVOSpIH26Qve6S50L8Q+68ZGQDxuSfyo+UajIy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2447057" cy="343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067944" y="2852936"/>
            <a:ext cx="4248472" cy="646331"/>
          </a:xfrm>
          <a:prstGeom prst="rect">
            <a:avLst/>
          </a:prstGeom>
          <a:noFill/>
        </p:spPr>
        <p:txBody>
          <a:bodyPr wrap="square" rtlCol="0">
            <a:spAutoFit/>
          </a:bodyPr>
          <a:lstStyle/>
          <a:p>
            <a:r>
              <a:rPr lang="es-CO" sz="3600" dirty="0">
                <a:latin typeface="Arial" pitchFamily="34" charset="0"/>
                <a:cs typeface="Arial" pitchFamily="34" charset="0"/>
              </a:rPr>
              <a:t>Georges </a:t>
            </a:r>
            <a:r>
              <a:rPr lang="es-CO" sz="3600" dirty="0" err="1">
                <a:latin typeface="Arial" pitchFamily="34" charset="0"/>
                <a:cs typeface="Arial" pitchFamily="34" charset="0"/>
              </a:rPr>
              <a:t>Charpak</a:t>
            </a:r>
            <a:endParaRPr lang="es-CO" sz="3600" dirty="0">
              <a:latin typeface="Arial" pitchFamily="34" charset="0"/>
              <a:cs typeface="Arial" pitchFamily="34" charset="0"/>
            </a:endParaRPr>
          </a:p>
        </p:txBody>
      </p:sp>
      <p:sp>
        <p:nvSpPr>
          <p:cNvPr id="9" name="8 CuadroTexto"/>
          <p:cNvSpPr txBox="1"/>
          <p:nvPr/>
        </p:nvSpPr>
        <p:spPr>
          <a:xfrm>
            <a:off x="4207012" y="3573016"/>
            <a:ext cx="3533340" cy="461665"/>
          </a:xfrm>
          <a:prstGeom prst="rect">
            <a:avLst/>
          </a:prstGeom>
          <a:noFill/>
        </p:spPr>
        <p:txBody>
          <a:bodyPr wrap="none" rtlCol="0">
            <a:spAutoFit/>
          </a:bodyPr>
          <a:lstStyle/>
          <a:p>
            <a:r>
              <a:rPr lang="es-CO" dirty="0" smtClean="0"/>
              <a:t>Ingeniero, físico y profesor</a:t>
            </a:r>
            <a:endParaRPr lang="es-CO" dirty="0"/>
          </a:p>
        </p:txBody>
      </p:sp>
      <p:sp>
        <p:nvSpPr>
          <p:cNvPr id="10" name="9 Rectángulo"/>
          <p:cNvSpPr/>
          <p:nvPr/>
        </p:nvSpPr>
        <p:spPr>
          <a:xfrm>
            <a:off x="3672408" y="4005064"/>
            <a:ext cx="4572000" cy="646331"/>
          </a:xfrm>
          <a:prstGeom prst="rect">
            <a:avLst/>
          </a:prstGeom>
        </p:spPr>
        <p:txBody>
          <a:bodyPr>
            <a:spAutoFit/>
          </a:bodyPr>
          <a:lstStyle/>
          <a:p>
            <a:pPr algn="ctr"/>
            <a:r>
              <a:rPr lang="es-CO" sz="1800" dirty="0" smtClean="0"/>
              <a:t>"inventó </a:t>
            </a:r>
            <a:r>
              <a:rPr lang="es-CO" sz="1800" dirty="0"/>
              <a:t>y </a:t>
            </a:r>
            <a:r>
              <a:rPr lang="es-CO" sz="1800" dirty="0" smtClean="0"/>
              <a:t>desarrolló los </a:t>
            </a:r>
            <a:r>
              <a:rPr lang="es-CO" sz="1800" dirty="0"/>
              <a:t>detectores de </a:t>
            </a:r>
            <a:r>
              <a:rPr lang="es-CO" sz="1800" dirty="0" smtClean="0"/>
              <a:t>partículas" </a:t>
            </a:r>
          </a:p>
        </p:txBody>
      </p:sp>
    </p:spTree>
    <p:extLst>
      <p:ext uri="{BB962C8B-B14F-4D97-AF65-F5344CB8AC3E}">
        <p14:creationId xmlns:p14="http://schemas.microsoft.com/office/powerpoint/2010/main" val="192318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
        <p:nvSpPr>
          <p:cNvPr id="5" name="4 CuadroTexto"/>
          <p:cNvSpPr txBox="1"/>
          <p:nvPr/>
        </p:nvSpPr>
        <p:spPr>
          <a:xfrm>
            <a:off x="3614846" y="1166131"/>
            <a:ext cx="2172390"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Indagación</a:t>
            </a:r>
            <a:r>
              <a:rPr lang="es-CO" sz="2800" b="1" i="1" dirty="0" smtClean="0">
                <a:solidFill>
                  <a:srgbClr val="C00000"/>
                </a:solidFill>
              </a:rPr>
              <a:t> </a:t>
            </a:r>
            <a:endParaRPr lang="es-ES" sz="2800" b="1" i="1" dirty="0">
              <a:solidFill>
                <a:srgbClr val="C00000"/>
              </a:solidFill>
            </a:endParaRPr>
          </a:p>
        </p:txBody>
      </p:sp>
      <p:sp>
        <p:nvSpPr>
          <p:cNvPr id="8" name="7 Rectángulo"/>
          <p:cNvSpPr/>
          <p:nvPr/>
        </p:nvSpPr>
        <p:spPr>
          <a:xfrm>
            <a:off x="611560" y="2845385"/>
            <a:ext cx="7920880" cy="1569660"/>
          </a:xfrm>
          <a:prstGeom prst="rect">
            <a:avLst/>
          </a:prstGeom>
        </p:spPr>
        <p:txBody>
          <a:bodyPr wrap="square">
            <a:spAutoFit/>
          </a:bodyPr>
          <a:lstStyle/>
          <a:p>
            <a:pPr algn="just"/>
            <a:r>
              <a:rPr lang="es-CO" dirty="0">
                <a:latin typeface="Arial" pitchFamily="34" charset="0"/>
                <a:cs typeface="Arial" pitchFamily="34" charset="0"/>
              </a:rPr>
              <a:t>La indagación es un estado mental caracterizado por la investigación y la curiosidad. </a:t>
            </a:r>
            <a:r>
              <a:rPr lang="es-CO" dirty="0" smtClean="0">
                <a:latin typeface="Arial" pitchFamily="34" charset="0"/>
                <a:cs typeface="Arial" pitchFamily="34" charset="0"/>
              </a:rPr>
              <a:t> Indagar </a:t>
            </a:r>
            <a:r>
              <a:rPr lang="es-CO" dirty="0">
                <a:latin typeface="Arial" pitchFamily="34" charset="0"/>
                <a:cs typeface="Arial" pitchFamily="34" charset="0"/>
              </a:rPr>
              <a:t>se define como “la búsqueda de la verdad, la información o el conocimiento”. </a:t>
            </a:r>
          </a:p>
        </p:txBody>
      </p:sp>
    </p:spTree>
    <p:extLst>
      <p:ext uri="{BB962C8B-B14F-4D97-AF65-F5344CB8AC3E}">
        <p14:creationId xmlns:p14="http://schemas.microsoft.com/office/powerpoint/2010/main" val="1305200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51E8E-4E84-40A8-8589-B2367A2ABD61}" type="slidenum">
              <a:rPr lang="es-ES" smtClean="0"/>
              <a:pPr/>
              <a:t>14</a:t>
            </a:fld>
            <a:endParaRPr lang="es-ES"/>
          </a:p>
        </p:txBody>
      </p:sp>
      <p:sp>
        <p:nvSpPr>
          <p:cNvPr id="2" name="1 Rectángulo"/>
          <p:cNvSpPr/>
          <p:nvPr/>
        </p:nvSpPr>
        <p:spPr>
          <a:xfrm>
            <a:off x="395536" y="1128801"/>
            <a:ext cx="8496944" cy="5324535"/>
          </a:xfrm>
          <a:prstGeom prst="rect">
            <a:avLst/>
          </a:prstGeom>
        </p:spPr>
        <p:txBody>
          <a:bodyPr wrap="square">
            <a:spAutoFit/>
          </a:bodyPr>
          <a:lstStyle/>
          <a:p>
            <a:endParaRPr lang="es-CO" sz="2000" dirty="0">
              <a:latin typeface="Arial Black" pitchFamily="34" charset="0"/>
            </a:endParaRPr>
          </a:p>
          <a:p>
            <a:pPr marL="342900" indent="-342900">
              <a:buFont typeface="Arial" pitchFamily="34" charset="0"/>
              <a:buChar char="•"/>
            </a:pPr>
            <a:r>
              <a:rPr lang="es-CO" sz="2000" dirty="0">
                <a:latin typeface="Arial" pitchFamily="34" charset="0"/>
                <a:cs typeface="Arial" pitchFamily="34" charset="0"/>
              </a:rPr>
              <a:t>Es una enseñanza basada en el estudiante (competencias propias del saber </a:t>
            </a:r>
            <a:r>
              <a:rPr lang="es-CO" sz="2000" dirty="0" smtClean="0">
                <a:latin typeface="Arial" pitchFamily="34" charset="0"/>
                <a:cs typeface="Arial" pitchFamily="34" charset="0"/>
              </a:rPr>
              <a:t>científico)</a:t>
            </a:r>
            <a:endParaRPr lang="es-CO" sz="2000" dirty="0">
              <a:latin typeface="Arial" pitchFamily="34" charset="0"/>
              <a:cs typeface="Arial" pitchFamily="34" charset="0"/>
            </a:endParaRP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es un proceso constructivo y no receptivo </a:t>
            </a: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promueve un aprendizaje </a:t>
            </a:r>
            <a:r>
              <a:rPr lang="es-CO" sz="2000" dirty="0" smtClean="0">
                <a:latin typeface="Arial" pitchFamily="34" charset="0"/>
                <a:cs typeface="Arial" pitchFamily="34" charset="0"/>
              </a:rPr>
              <a:t>auto dirigido </a:t>
            </a:r>
            <a:r>
              <a:rPr lang="es-CO" sz="2000" dirty="0">
                <a:latin typeface="Arial" pitchFamily="34" charset="0"/>
                <a:cs typeface="Arial" pitchFamily="34" charset="0"/>
              </a:rPr>
              <a:t>( desarrollo de </a:t>
            </a:r>
            <a:r>
              <a:rPr lang="es-CO" sz="2000" dirty="0" smtClean="0">
                <a:latin typeface="Arial" pitchFamily="34" charset="0"/>
                <a:cs typeface="Arial" pitchFamily="34" charset="0"/>
              </a:rPr>
              <a:t>habilidades </a:t>
            </a:r>
            <a:r>
              <a:rPr lang="es-CO" sz="2000" dirty="0" err="1" smtClean="0">
                <a:latin typeface="Arial" pitchFamily="34" charset="0"/>
                <a:cs typeface="Arial" pitchFamily="34" charset="0"/>
              </a:rPr>
              <a:t>metacognitivas</a:t>
            </a:r>
            <a:r>
              <a:rPr lang="es-CO" sz="2000" dirty="0">
                <a:latin typeface="Arial" pitchFamily="34" charset="0"/>
                <a:cs typeface="Arial" pitchFamily="34" charset="0"/>
              </a:rPr>
              <a:t>)</a:t>
            </a: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trabajo en equipo (discuten, argumentan y </a:t>
            </a:r>
            <a:r>
              <a:rPr lang="es-CO" sz="2000" dirty="0" smtClean="0">
                <a:latin typeface="Arial" pitchFamily="34" charset="0"/>
                <a:cs typeface="Arial" pitchFamily="34" charset="0"/>
              </a:rPr>
              <a:t>evalúan)</a:t>
            </a:r>
            <a:endParaRPr lang="es-CO" sz="2000" dirty="0">
              <a:latin typeface="Arial" pitchFamily="34" charset="0"/>
              <a:cs typeface="Arial" pitchFamily="34" charset="0"/>
            </a:endParaRP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enseñanza en el contexto de problemas del mundo real o practica profesional </a:t>
            </a: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el proceso de aprendizaje promueve la actitud positiva del estudiante</a:t>
            </a:r>
          </a:p>
          <a:p>
            <a:pPr marL="342900" indent="-342900">
              <a:buFont typeface="Arial" pitchFamily="34" charset="0"/>
              <a:buChar char="•"/>
            </a:pPr>
            <a:endParaRPr lang="es-CO" sz="2000" dirty="0">
              <a:latin typeface="Arial" pitchFamily="34" charset="0"/>
              <a:cs typeface="Arial" pitchFamily="34" charset="0"/>
            </a:endParaRPr>
          </a:p>
          <a:p>
            <a:pPr marL="342900" indent="-342900">
              <a:buFont typeface="Arial" pitchFamily="34" charset="0"/>
              <a:buChar char="•"/>
            </a:pPr>
            <a:r>
              <a:rPr lang="es-CO" sz="2000" dirty="0">
                <a:latin typeface="Arial" pitchFamily="34" charset="0"/>
                <a:cs typeface="Arial" pitchFamily="34" charset="0"/>
              </a:rPr>
              <a:t>perite a los estudiantes </a:t>
            </a:r>
            <a:r>
              <a:rPr lang="es-CO" sz="2000" dirty="0" smtClean="0">
                <a:latin typeface="Arial" pitchFamily="34" charset="0"/>
                <a:cs typeface="Arial" pitchFamily="34" charset="0"/>
              </a:rPr>
              <a:t>enfrentarse </a:t>
            </a:r>
            <a:r>
              <a:rPr lang="es-CO" sz="2000" dirty="0">
                <a:latin typeface="Arial" pitchFamily="34" charset="0"/>
                <a:cs typeface="Arial" pitchFamily="34" charset="0"/>
              </a:rPr>
              <a:t>a problemas reales. </a:t>
            </a:r>
          </a:p>
        </p:txBody>
      </p:sp>
      <p:sp>
        <p:nvSpPr>
          <p:cNvPr id="3" name="2 Rectángulo"/>
          <p:cNvSpPr/>
          <p:nvPr/>
        </p:nvSpPr>
        <p:spPr>
          <a:xfrm>
            <a:off x="395536" y="663079"/>
            <a:ext cx="6630341" cy="461665"/>
          </a:xfrm>
          <a:prstGeom prst="rect">
            <a:avLst/>
          </a:prstGeom>
        </p:spPr>
        <p:txBody>
          <a:bodyPr wrap="none">
            <a:spAutoFit/>
          </a:bodyPr>
          <a:lstStyle/>
          <a:p>
            <a:r>
              <a:rPr lang="es-CO" b="1" i="1" dirty="0" smtClean="0">
                <a:solidFill>
                  <a:srgbClr val="C00000"/>
                </a:solidFill>
                <a:latin typeface="Arial" pitchFamily="34" charset="0"/>
                <a:cs typeface="Arial" pitchFamily="34" charset="0"/>
              </a:rPr>
              <a:t>Que es la enseñanza basada en problemas?</a:t>
            </a:r>
            <a:endParaRPr lang="es-CO" dirty="0"/>
          </a:p>
        </p:txBody>
      </p:sp>
      <p:sp>
        <p:nvSpPr>
          <p:cNvPr id="10" name="9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31430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412776"/>
            <a:ext cx="7992888" cy="5262979"/>
          </a:xfrm>
          <a:prstGeom prst="rect">
            <a:avLst/>
          </a:prstGeom>
        </p:spPr>
        <p:txBody>
          <a:bodyPr wrap="square">
            <a:spAutoFit/>
          </a:bodyPr>
          <a:lstStyle/>
          <a:p>
            <a:pPr algn="just"/>
            <a:r>
              <a:rPr lang="es-CO" sz="2000" dirty="0" smtClean="0">
                <a:latin typeface="Arial" pitchFamily="34" charset="0"/>
                <a:cs typeface="Arial" pitchFamily="34" charset="0"/>
              </a:rPr>
              <a:t>• </a:t>
            </a:r>
            <a:r>
              <a:rPr lang="es-CO" dirty="0">
                <a:latin typeface="Arial" pitchFamily="34" charset="0"/>
                <a:cs typeface="Arial" pitchFamily="34" charset="0"/>
              </a:rPr>
              <a:t>No se debe apurar el aprendizaje. </a:t>
            </a:r>
            <a:endParaRPr lang="es-CO" dirty="0" smtClean="0">
              <a:latin typeface="Arial" pitchFamily="34" charset="0"/>
              <a:cs typeface="Arial" pitchFamily="34" charset="0"/>
            </a:endParaRPr>
          </a:p>
          <a:p>
            <a:endParaRPr lang="es-CO" dirty="0">
              <a:latin typeface="Arial" pitchFamily="34" charset="0"/>
              <a:cs typeface="Arial" pitchFamily="34" charset="0"/>
            </a:endParaRPr>
          </a:p>
          <a:p>
            <a:pPr algn="just"/>
            <a:r>
              <a:rPr lang="es-CO" dirty="0">
                <a:latin typeface="Arial" pitchFamily="34" charset="0"/>
                <a:cs typeface="Arial" pitchFamily="34" charset="0"/>
              </a:rPr>
              <a:t>• Se debe dar tiempo a los estudiantes para que piensen, razonen y desarrollen </a:t>
            </a:r>
            <a:r>
              <a:rPr lang="es-CO" dirty="0" smtClean="0">
                <a:latin typeface="Arial" pitchFamily="34" charset="0"/>
                <a:cs typeface="Arial" pitchFamily="34" charset="0"/>
              </a:rPr>
              <a:t>ideas </a:t>
            </a:r>
            <a:r>
              <a:rPr lang="es-CO" dirty="0">
                <a:latin typeface="Arial" pitchFamily="34" charset="0"/>
                <a:cs typeface="Arial" pitchFamily="34" charset="0"/>
              </a:rPr>
              <a:t>sobre los conceptos y técnicas </a:t>
            </a:r>
            <a:r>
              <a:rPr lang="es-CO" dirty="0" smtClean="0">
                <a:latin typeface="Arial" pitchFamily="34" charset="0"/>
                <a:cs typeface="Arial" pitchFamily="34" charset="0"/>
              </a:rPr>
              <a:t>de investigación </a:t>
            </a:r>
            <a:r>
              <a:rPr lang="es-CO" dirty="0">
                <a:latin typeface="Arial" pitchFamily="34" charset="0"/>
                <a:cs typeface="Arial" pitchFamily="34" charset="0"/>
              </a:rPr>
              <a:t>en las que participan. </a:t>
            </a:r>
            <a:endParaRPr lang="es-CO" dirty="0" smtClean="0">
              <a:latin typeface="Arial" pitchFamily="34" charset="0"/>
              <a:cs typeface="Arial" pitchFamily="34" charset="0"/>
            </a:endParaRPr>
          </a:p>
          <a:p>
            <a:endParaRPr lang="es-CO" dirty="0">
              <a:latin typeface="Arial" pitchFamily="34" charset="0"/>
              <a:cs typeface="Arial" pitchFamily="34" charset="0"/>
            </a:endParaRPr>
          </a:p>
          <a:p>
            <a:pPr algn="just"/>
            <a:r>
              <a:rPr lang="es-CO" dirty="0">
                <a:latin typeface="Arial" pitchFamily="34" charset="0"/>
                <a:cs typeface="Arial" pitchFamily="34" charset="0"/>
              </a:rPr>
              <a:t>• El tiempo es muy importante para que las ideas y los conceptos pasen a ser </a:t>
            </a:r>
            <a:r>
              <a:rPr lang="es-CO" dirty="0" smtClean="0">
                <a:latin typeface="Arial" pitchFamily="34" charset="0"/>
                <a:cs typeface="Arial" pitchFamily="34" charset="0"/>
              </a:rPr>
              <a:t>parte </a:t>
            </a:r>
            <a:r>
              <a:rPr lang="es-CO" dirty="0">
                <a:latin typeface="Arial" pitchFamily="34" charset="0"/>
                <a:cs typeface="Arial" pitchFamily="34" charset="0"/>
              </a:rPr>
              <a:t>del pensamiento de una manera significativa. </a:t>
            </a:r>
            <a:endParaRPr lang="es-CO" dirty="0" smtClean="0">
              <a:latin typeface="Arial" pitchFamily="34" charset="0"/>
              <a:cs typeface="Arial" pitchFamily="34" charset="0"/>
            </a:endParaRPr>
          </a:p>
          <a:p>
            <a:endParaRPr lang="es-CO" dirty="0">
              <a:latin typeface="Arial" pitchFamily="34" charset="0"/>
              <a:cs typeface="Arial" pitchFamily="34" charset="0"/>
            </a:endParaRPr>
          </a:p>
          <a:p>
            <a:pPr algn="just"/>
            <a:r>
              <a:rPr lang="es-CO" dirty="0">
                <a:latin typeface="Arial" pitchFamily="34" charset="0"/>
                <a:cs typeface="Arial" pitchFamily="34" charset="0"/>
              </a:rPr>
              <a:t>• Hay que tener presente, que no se buscan estudiantes que participen en un </a:t>
            </a:r>
            <a:r>
              <a:rPr lang="es-CO" dirty="0" err="1" smtClean="0">
                <a:latin typeface="Arial" pitchFamily="34" charset="0"/>
                <a:cs typeface="Arial" pitchFamily="34" charset="0"/>
              </a:rPr>
              <a:t>pseudo</a:t>
            </a:r>
            <a:r>
              <a:rPr lang="es-CO" dirty="0" smtClean="0">
                <a:latin typeface="Arial" pitchFamily="34" charset="0"/>
                <a:cs typeface="Arial" pitchFamily="34" charset="0"/>
              </a:rPr>
              <a:t>-aprendizaje</a:t>
            </a:r>
            <a:r>
              <a:rPr lang="es-CO" dirty="0">
                <a:latin typeface="Arial" pitchFamily="34" charset="0"/>
                <a:cs typeface="Arial" pitchFamily="34" charset="0"/>
              </a:rPr>
              <a:t>, donde lo poco que retienen se desvanece poco tiempo </a:t>
            </a:r>
            <a:r>
              <a:rPr lang="es-CO" dirty="0" smtClean="0">
                <a:latin typeface="Arial" pitchFamily="34" charset="0"/>
                <a:cs typeface="Arial" pitchFamily="34" charset="0"/>
              </a:rPr>
              <a:t> después </a:t>
            </a:r>
            <a:r>
              <a:rPr lang="es-CO" dirty="0">
                <a:latin typeface="Arial" pitchFamily="34" charset="0"/>
                <a:cs typeface="Arial" pitchFamily="34" charset="0"/>
              </a:rPr>
              <a:t>del aprendizaje</a:t>
            </a:r>
          </a:p>
        </p:txBody>
      </p:sp>
      <p:sp>
        <p:nvSpPr>
          <p:cNvPr id="5" name="4 CuadroTexto"/>
          <p:cNvSpPr txBox="1"/>
          <p:nvPr/>
        </p:nvSpPr>
        <p:spPr>
          <a:xfrm>
            <a:off x="3131840" y="817548"/>
            <a:ext cx="3082895"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Consideraciones</a:t>
            </a:r>
            <a:endParaRPr lang="es-ES" sz="2800" b="1" i="1" dirty="0">
              <a:solidFill>
                <a:srgbClr val="C00000"/>
              </a:solidFill>
              <a:latin typeface="Arial" pitchFamily="34" charset="0"/>
              <a:cs typeface="Arial" pitchFamily="34" charset="0"/>
            </a:endParaRPr>
          </a:p>
        </p:txBody>
      </p:sp>
      <p:sp>
        <p:nvSpPr>
          <p:cNvPr id="8" name="7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960341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052736"/>
            <a:ext cx="7632848" cy="830997"/>
          </a:xfrm>
          <a:prstGeom prst="rect">
            <a:avLst/>
          </a:prstGeom>
        </p:spPr>
        <p:txBody>
          <a:bodyPr wrap="square">
            <a:spAutoFit/>
          </a:bodyPr>
          <a:lstStyle/>
          <a:p>
            <a:r>
              <a:rPr lang="es-CO" sz="2400" b="1" i="1" dirty="0"/>
              <a:t>El proyecto Intel® Educar para </a:t>
            </a:r>
            <a:r>
              <a:rPr lang="es-CO" sz="2400" b="1" i="1" dirty="0" smtClean="0"/>
              <a:t>el Futuro </a:t>
            </a:r>
            <a:r>
              <a:rPr lang="es-CO" sz="2400" b="1" i="1" dirty="0"/>
              <a:t>y el enfoque por indagación: </a:t>
            </a:r>
          </a:p>
        </p:txBody>
      </p:sp>
      <p:sp>
        <p:nvSpPr>
          <p:cNvPr id="5" name="4 Rectángulo"/>
          <p:cNvSpPr/>
          <p:nvPr/>
        </p:nvSpPr>
        <p:spPr>
          <a:xfrm>
            <a:off x="2286000" y="601524"/>
            <a:ext cx="4572000" cy="523220"/>
          </a:xfrm>
          <a:prstGeom prst="rect">
            <a:avLst/>
          </a:prstGeom>
        </p:spPr>
        <p:txBody>
          <a:bodyPr>
            <a:spAutoFit/>
          </a:bodyPr>
          <a:lstStyle/>
          <a:p>
            <a:pPr algn="ctr"/>
            <a:r>
              <a:rPr lang="es-CO" sz="2800" b="1" i="1" dirty="0" smtClean="0">
                <a:solidFill>
                  <a:srgbClr val="C00000"/>
                </a:solidFill>
                <a:latin typeface="Arial" pitchFamily="34" charset="0"/>
                <a:cs typeface="Arial" pitchFamily="34" charset="0"/>
              </a:rPr>
              <a:t>Referentes</a:t>
            </a:r>
            <a:endParaRPr lang="es-CO" sz="2800" b="1" i="1" dirty="0">
              <a:solidFill>
                <a:srgbClr val="C00000"/>
              </a:solidFill>
              <a:latin typeface="Arial" pitchFamily="34" charset="0"/>
              <a:cs typeface="Arial" pitchFamily="34" charset="0"/>
            </a:endParaRPr>
          </a:p>
        </p:txBody>
      </p:sp>
      <p:sp>
        <p:nvSpPr>
          <p:cNvPr id="6" name="5 Rectángulo"/>
          <p:cNvSpPr/>
          <p:nvPr/>
        </p:nvSpPr>
        <p:spPr>
          <a:xfrm>
            <a:off x="713857" y="2060848"/>
            <a:ext cx="5131991" cy="1631216"/>
          </a:xfrm>
          <a:prstGeom prst="rect">
            <a:avLst/>
          </a:prstGeom>
        </p:spPr>
        <p:txBody>
          <a:bodyPr wrap="square">
            <a:spAutoFit/>
          </a:bodyPr>
          <a:lstStyle/>
          <a:p>
            <a:pPr algn="just"/>
            <a:r>
              <a:rPr lang="es-CO" sz="2000" dirty="0">
                <a:latin typeface="Arial" pitchFamily="34" charset="0"/>
                <a:cs typeface="Arial" pitchFamily="34" charset="0"/>
              </a:rPr>
              <a:t>Intel® Educar para el Futuro busca capacitar a los educadores para que incorporen el </a:t>
            </a:r>
            <a:r>
              <a:rPr lang="es-CO" sz="2000" dirty="0" smtClean="0">
                <a:latin typeface="Arial" pitchFamily="34" charset="0"/>
                <a:cs typeface="Arial" pitchFamily="34" charset="0"/>
              </a:rPr>
              <a:t>uso de </a:t>
            </a:r>
            <a:r>
              <a:rPr lang="es-CO" sz="2000" dirty="0">
                <a:latin typeface="Arial" pitchFamily="34" charset="0"/>
                <a:cs typeface="Arial" pitchFamily="34" charset="0"/>
              </a:rPr>
              <a:t>la tecnología en el aprendizaje basado en </a:t>
            </a:r>
            <a:r>
              <a:rPr lang="es-CO" sz="2000" dirty="0" smtClean="0">
                <a:latin typeface="Arial" pitchFamily="34" charset="0"/>
                <a:cs typeface="Arial" pitchFamily="34" charset="0"/>
              </a:rPr>
              <a:t>proyectos </a:t>
            </a:r>
            <a:r>
              <a:rPr lang="es-CO" sz="2000" dirty="0">
                <a:latin typeface="Arial" pitchFamily="34" charset="0"/>
                <a:cs typeface="Arial" pitchFamily="34" charset="0"/>
              </a:rPr>
              <a:t>de investigación centrados en el </a:t>
            </a:r>
            <a:r>
              <a:rPr lang="es-CO" sz="2000" dirty="0" smtClean="0">
                <a:latin typeface="Arial" pitchFamily="34" charset="0"/>
                <a:cs typeface="Arial" pitchFamily="34" charset="0"/>
              </a:rPr>
              <a:t>estudiante</a:t>
            </a:r>
            <a:endParaRPr lang="es-CO" sz="2000" dirty="0">
              <a:latin typeface="Arial" pitchFamily="34" charset="0"/>
              <a:cs typeface="Arial" pitchFamily="34" charset="0"/>
            </a:endParaRPr>
          </a:p>
        </p:txBody>
      </p:sp>
      <p:pic>
        <p:nvPicPr>
          <p:cNvPr id="1026" name="Picture 2" descr="http://www.profesionalreview.com/wp-content/uploads/2013/03/inte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816396"/>
            <a:ext cx="2520280" cy="1663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eño de Proyec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05064"/>
            <a:ext cx="2466874" cy="1644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strezas de pensamien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709" y="4005064"/>
            <a:ext cx="2447140" cy="1644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trategias Pedagógic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3" y="4005064"/>
            <a:ext cx="2466873" cy="1644583"/>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2956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1630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7504" y="3429000"/>
            <a:ext cx="4572000" cy="2554545"/>
          </a:xfrm>
          <a:prstGeom prst="rect">
            <a:avLst/>
          </a:prstGeom>
        </p:spPr>
        <p:txBody>
          <a:bodyPr>
            <a:spAutoFit/>
          </a:bodyPr>
          <a:lstStyle/>
          <a:p>
            <a:pPr algn="just"/>
            <a:r>
              <a:rPr lang="es-CO" sz="2000" dirty="0" smtClean="0">
                <a:latin typeface="Arial" pitchFamily="34" charset="0"/>
                <a:cs typeface="Arial" pitchFamily="34" charset="0"/>
              </a:rPr>
              <a:t>programa </a:t>
            </a:r>
            <a:r>
              <a:rPr lang="es-CO" sz="2000" dirty="0">
                <a:latin typeface="Arial" pitchFamily="34" charset="0"/>
                <a:cs typeface="Arial" pitchFamily="34" charset="0"/>
              </a:rPr>
              <a:t>que busca transformar la práctica de la enseñanza-aprendizaje de las ciencias naturales y la ingeniería  en Colombia; formando a docentes e introduciendo como estrategia de base del aprendizaje la indagación guiada y el diseño tecnológico</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6093296"/>
            <a:ext cx="22955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369" y="6093296"/>
            <a:ext cx="158956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622" y="6036146"/>
            <a:ext cx="29146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8865" y="4125441"/>
            <a:ext cx="42100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286000" y="529516"/>
            <a:ext cx="4572000" cy="523220"/>
          </a:xfrm>
          <a:prstGeom prst="rect">
            <a:avLst/>
          </a:prstGeom>
        </p:spPr>
        <p:txBody>
          <a:bodyPr>
            <a:spAutoFit/>
          </a:bodyPr>
          <a:lstStyle/>
          <a:p>
            <a:pPr algn="ctr"/>
            <a:r>
              <a:rPr lang="es-CO" sz="2800" b="1" i="1" dirty="0" smtClean="0">
                <a:solidFill>
                  <a:srgbClr val="C00000"/>
                </a:solidFill>
                <a:latin typeface="Arial" pitchFamily="34" charset="0"/>
                <a:cs typeface="Arial" pitchFamily="34" charset="0"/>
              </a:rPr>
              <a:t>Referentes</a:t>
            </a:r>
            <a:endParaRPr lang="es-CO" sz="2800" b="1" i="1" dirty="0">
              <a:solidFill>
                <a:srgbClr val="C00000"/>
              </a:solidFill>
              <a:latin typeface="Arial" pitchFamily="34" charset="0"/>
              <a:cs typeface="Arial" pitchFamily="34" charset="0"/>
            </a:endParaRPr>
          </a:p>
        </p:txBody>
      </p:sp>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6007354"/>
            <a:ext cx="1866431" cy="58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01437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03848" y="620688"/>
            <a:ext cx="2401619"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Metodología </a:t>
            </a:r>
            <a:endParaRPr lang="es-ES" sz="2800" b="1" i="1" dirty="0">
              <a:solidFill>
                <a:srgbClr val="C00000"/>
              </a:solidFill>
              <a:latin typeface="Arial" pitchFamily="34" charset="0"/>
              <a:cs typeface="Arial" pitchFamily="34" charset="0"/>
            </a:endParaRPr>
          </a:p>
        </p:txBody>
      </p:sp>
      <p:pic>
        <p:nvPicPr>
          <p:cNvPr id="3074" name="Picture 2" descr="http://blogs.ujaen.es/apantoja/wp-content/uploads/2011/01/tv_maestra_muy-buen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318" y="1245840"/>
            <a:ext cx="4328914" cy="501011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48570"/>
            <a:ext cx="7668344" cy="400110"/>
          </a:xfrm>
          <a:prstGeom prst="rect">
            <a:avLst/>
          </a:prstGeom>
        </p:spPr>
        <p:txBody>
          <a:bodyPr wrap="square">
            <a:spAutoFit/>
          </a:bodyPr>
          <a:lstStyle/>
          <a:p>
            <a:r>
              <a:rPr lang="es-CO" sz="2000" b="1" dirty="0" smtClean="0">
                <a:solidFill>
                  <a:srgbClr val="C00000"/>
                </a:solidFill>
                <a:latin typeface="Arial" pitchFamily="34" charset="0"/>
                <a:cs typeface="Arial" pitchFamily="34" charset="0"/>
              </a:rPr>
              <a:t>EL PROBLEMA COMO INSTRUMENTO DE APRENDIZAJE</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3120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51E8E-4E84-40A8-8589-B2367A2ABD61}" type="slidenum">
              <a:rPr lang="es-ES" smtClean="0"/>
              <a:pPr/>
              <a:t>19</a:t>
            </a:fld>
            <a:endParaRPr lang="es-ES"/>
          </a:p>
        </p:txBody>
      </p:sp>
      <p:pic>
        <p:nvPicPr>
          <p:cNvPr id="7" name="6 Imagen"/>
          <p:cNvPicPr/>
          <p:nvPr/>
        </p:nvPicPr>
        <p:blipFill>
          <a:blip r:embed="rId2" cstate="print"/>
          <a:srcRect/>
          <a:stretch>
            <a:fillRect/>
          </a:stretch>
        </p:blipFill>
        <p:spPr bwMode="auto">
          <a:xfrm>
            <a:off x="2051720" y="1916832"/>
            <a:ext cx="4824536" cy="3383642"/>
          </a:xfrm>
          <a:prstGeom prst="rect">
            <a:avLst/>
          </a:prstGeom>
          <a:noFill/>
          <a:ln w="9525">
            <a:noFill/>
            <a:miter lim="800000"/>
            <a:headEnd/>
            <a:tailEnd/>
          </a:ln>
        </p:spPr>
      </p:pic>
      <p:sp>
        <p:nvSpPr>
          <p:cNvPr id="9" name="8 Rectángulo"/>
          <p:cNvSpPr/>
          <p:nvPr/>
        </p:nvSpPr>
        <p:spPr>
          <a:xfrm>
            <a:off x="467544" y="1033572"/>
            <a:ext cx="8676456" cy="523220"/>
          </a:xfrm>
          <a:prstGeom prst="rect">
            <a:avLst/>
          </a:prstGeom>
        </p:spPr>
        <p:txBody>
          <a:bodyPr wrap="square">
            <a:spAutoFit/>
          </a:bodyPr>
          <a:lstStyle/>
          <a:p>
            <a:r>
              <a:rPr lang="es-CO" sz="2800" b="1" i="1" dirty="0">
                <a:solidFill>
                  <a:srgbClr val="C00000"/>
                </a:solidFill>
                <a:latin typeface="Arial" pitchFamily="34" charset="0"/>
                <a:cs typeface="Arial" pitchFamily="34" charset="0"/>
              </a:rPr>
              <a:t>CURSO FISICA EN EL CONTEXTO DEL CALCULO </a:t>
            </a:r>
            <a:endParaRPr lang="es-ES" sz="28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40510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2</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052736"/>
            <a:ext cx="4771563" cy="509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3.bp.blogspot.com/_GK-9PWHS33c/Sc5xquzQq2I/AAAAAAAAAEo/tef5WPW5JP4/s320/Imagen+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66" y="1116991"/>
            <a:ext cx="3312368" cy="2484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QSFcz6rkG5lEreZ1KvBfHzt8Jaosgr_tWBn5v-9gSRU4iuG4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94" y="3930475"/>
            <a:ext cx="3333750" cy="221932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483768" y="332656"/>
            <a:ext cx="4102405"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UNIVERSIDAD DE IBAGUE</a:t>
            </a:r>
            <a:endParaRPr lang="es-CO" dirty="0"/>
          </a:p>
        </p:txBody>
      </p:sp>
    </p:spTree>
    <p:extLst>
      <p:ext uri="{BB962C8B-B14F-4D97-AF65-F5344CB8AC3E}">
        <p14:creationId xmlns:p14="http://schemas.microsoft.com/office/powerpoint/2010/main" val="86881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033572"/>
            <a:ext cx="8846589"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CURSO FISICA EN EL CONTEXTO DEL CALCULO </a:t>
            </a:r>
            <a:endParaRPr lang="es-ES" sz="2800" b="1" i="1" dirty="0">
              <a:solidFill>
                <a:srgbClr val="C00000"/>
              </a:solidFill>
              <a:latin typeface="Arial" pitchFamily="34" charset="0"/>
              <a:cs typeface="Arial" pitchFamily="34" charset="0"/>
            </a:endParaRPr>
          </a:p>
        </p:txBody>
      </p:sp>
      <p:sp>
        <p:nvSpPr>
          <p:cNvPr id="2" name="1 Rectángulo"/>
          <p:cNvSpPr/>
          <p:nvPr/>
        </p:nvSpPr>
        <p:spPr>
          <a:xfrm>
            <a:off x="467544" y="1700808"/>
            <a:ext cx="8064896" cy="3693319"/>
          </a:xfrm>
          <a:prstGeom prst="rect">
            <a:avLst/>
          </a:prstGeom>
        </p:spPr>
        <p:txBody>
          <a:bodyPr wrap="square">
            <a:spAutoFit/>
          </a:bodyPr>
          <a:lstStyle/>
          <a:p>
            <a:r>
              <a:rPr lang="es-ES" sz="2400" b="1" dirty="0">
                <a:solidFill>
                  <a:srgbClr val="0000FF"/>
                </a:solidFill>
                <a:latin typeface="Arial"/>
                <a:cs typeface="Arial"/>
              </a:rPr>
              <a:t>Problema</a:t>
            </a:r>
          </a:p>
          <a:p>
            <a:pPr>
              <a:buNone/>
            </a:pPr>
            <a:endParaRPr lang="es-ES" sz="2400" b="1" dirty="0">
              <a:solidFill>
                <a:srgbClr val="0000FF"/>
              </a:solidFill>
              <a:latin typeface="Arial"/>
              <a:cs typeface="Arial"/>
            </a:endParaRPr>
          </a:p>
          <a:p>
            <a:pPr>
              <a:buNone/>
            </a:pPr>
            <a:r>
              <a:rPr lang="es-ES_tradnl" sz="2400" dirty="0">
                <a:latin typeface="Arial"/>
                <a:cs typeface="Arial"/>
              </a:rPr>
              <a:t>¿Es posible abordar la enseñanza y el aprendizaje del cálculo y la física a partir de </a:t>
            </a:r>
            <a:r>
              <a:rPr lang="es-ES_tradnl" sz="2400" dirty="0" smtClean="0">
                <a:latin typeface="Arial"/>
                <a:cs typeface="Arial"/>
              </a:rPr>
              <a:t>procesos indagatorios </a:t>
            </a:r>
            <a:r>
              <a:rPr lang="es-ES_tradnl" sz="2400" dirty="0">
                <a:latin typeface="Arial"/>
                <a:cs typeface="Arial"/>
              </a:rPr>
              <a:t>con base en la “Matemática en el contexto de las ciencias”?</a:t>
            </a:r>
          </a:p>
          <a:p>
            <a:pPr>
              <a:buNone/>
            </a:pPr>
            <a:r>
              <a:rPr lang="es-ES_tradnl" sz="2400" dirty="0">
                <a:latin typeface="Arial"/>
                <a:cs typeface="Arial"/>
              </a:rPr>
              <a:t>	</a:t>
            </a:r>
          </a:p>
          <a:p>
            <a:pPr algn="just">
              <a:buNone/>
            </a:pPr>
            <a:r>
              <a:rPr lang="es-ES_tradnl" sz="1800" i="1" dirty="0">
                <a:solidFill>
                  <a:schemeClr val="bg1">
                    <a:lumMod val="50000"/>
                  </a:schemeClr>
                </a:solidFill>
                <a:latin typeface="Arial"/>
                <a:cs typeface="Arial"/>
              </a:rPr>
              <a:t>En el “Aprendizaje en el Contexto de las Ciencias” se usarán fenómenos propios de las ciencias (física en el caso de esta investigación), donde se empleen conocimientos matemáticos para que, de esta forma, se establezca una vinculación directa entre ambas áreas y adquiera sentido (significado) el estudio de los contenidos.</a:t>
            </a:r>
          </a:p>
        </p:txBody>
      </p:sp>
    </p:spTree>
    <p:extLst>
      <p:ext uri="{BB962C8B-B14F-4D97-AF65-F5344CB8AC3E}">
        <p14:creationId xmlns:p14="http://schemas.microsoft.com/office/powerpoint/2010/main" val="65035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600200"/>
            <a:ext cx="8229600" cy="4525963"/>
          </a:xfrm>
        </p:spPr>
        <p:txBody>
          <a:bodyPr wrap="square"/>
          <a:lstStyle/>
          <a:p>
            <a:r>
              <a:rPr lang="es-ES" sz="2400" b="1" i="1" dirty="0" smtClean="0">
                <a:solidFill>
                  <a:srgbClr val="C00000"/>
                </a:solidFill>
                <a:latin typeface="Arial" pitchFamily="34" charset="0"/>
                <a:cs typeface="Arial" pitchFamily="34" charset="0"/>
              </a:rPr>
              <a:t>Objetivo  </a:t>
            </a:r>
            <a:r>
              <a:rPr lang="es-ES" sz="2400" b="1" i="1" dirty="0">
                <a:solidFill>
                  <a:srgbClr val="C00000"/>
                </a:solidFill>
                <a:latin typeface="Arial" pitchFamily="34" charset="0"/>
                <a:cs typeface="Arial" pitchFamily="34" charset="0"/>
              </a:rPr>
              <a:t>g</a:t>
            </a:r>
            <a:r>
              <a:rPr lang="es-ES" sz="2400" b="1" i="1" dirty="0" smtClean="0">
                <a:solidFill>
                  <a:srgbClr val="C00000"/>
                </a:solidFill>
                <a:latin typeface="Arial" pitchFamily="34" charset="0"/>
                <a:cs typeface="Arial" pitchFamily="34" charset="0"/>
              </a:rPr>
              <a:t>eneral de la propuesta</a:t>
            </a:r>
          </a:p>
          <a:p>
            <a:pPr>
              <a:buNone/>
            </a:pPr>
            <a:endParaRPr lang="es-ES" dirty="0" smtClean="0"/>
          </a:p>
          <a:p>
            <a:pPr indent="20638" algn="just">
              <a:buNone/>
            </a:pPr>
            <a:r>
              <a:rPr lang="es-ES_tradnl" sz="2400" dirty="0" smtClean="0">
                <a:latin typeface="Arial"/>
                <a:cs typeface="Arial"/>
              </a:rPr>
              <a:t>Analizar diseños didácticos para la enseñanza y aprendizaje del cálculo diferencial y la física cinemática, explorando la posibilidad de su enseñanza unificada, con base en la Matemática en el Contexto de las Ciencias </a:t>
            </a:r>
          </a:p>
        </p:txBody>
      </p:sp>
      <p:sp>
        <p:nvSpPr>
          <p:cNvPr id="2" name="1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943129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124744"/>
            <a:ext cx="8229600" cy="4525963"/>
          </a:xfrm>
        </p:spPr>
        <p:txBody>
          <a:bodyPr/>
          <a:lstStyle/>
          <a:p>
            <a:r>
              <a:rPr lang="es-ES_tradnl" sz="2400" b="1" i="1" dirty="0" smtClean="0">
                <a:solidFill>
                  <a:srgbClr val="C00000"/>
                </a:solidFill>
                <a:latin typeface="Arial"/>
                <a:cs typeface="Arial"/>
              </a:rPr>
              <a:t>Objetivos específicos de la propuest</a:t>
            </a:r>
            <a:r>
              <a:rPr lang="es-ES_tradnl" sz="2400" b="1" i="1" dirty="0">
                <a:solidFill>
                  <a:srgbClr val="C00000"/>
                </a:solidFill>
                <a:latin typeface="Arial"/>
                <a:cs typeface="Arial"/>
              </a:rPr>
              <a:t>a</a:t>
            </a:r>
            <a:endParaRPr lang="es-ES_tradnl" sz="2400" b="1" i="1" dirty="0" smtClean="0">
              <a:solidFill>
                <a:srgbClr val="C00000"/>
              </a:solidFill>
              <a:latin typeface="Arial"/>
              <a:cs typeface="Arial"/>
            </a:endParaRPr>
          </a:p>
          <a:p>
            <a:endParaRPr lang="es-ES_tradnl" sz="2000" b="1" dirty="0" smtClean="0">
              <a:solidFill>
                <a:srgbClr val="0000FF"/>
              </a:solidFill>
              <a:latin typeface="Arial"/>
              <a:cs typeface="Arial"/>
            </a:endParaRPr>
          </a:p>
          <a:p>
            <a:endParaRPr lang="es-ES_tradnl" sz="2000" b="1" dirty="0" smtClean="0">
              <a:solidFill>
                <a:srgbClr val="0000FF"/>
              </a:solidFill>
              <a:latin typeface="Arial"/>
              <a:cs typeface="Arial"/>
            </a:endParaRPr>
          </a:p>
          <a:p>
            <a:pPr marL="457200" indent="-457200" algn="just">
              <a:buAutoNum type="arabicParenR"/>
            </a:pPr>
            <a:r>
              <a:rPr lang="es-ES_tradnl" sz="2000" dirty="0" smtClean="0">
                <a:latin typeface="Arial"/>
                <a:cs typeface="Arial"/>
              </a:rPr>
              <a:t>Diseñar un plan curricular que involucre contenidos de cálculo diferencial y física mecánica</a:t>
            </a:r>
          </a:p>
          <a:p>
            <a:pPr marL="457200" indent="-457200" algn="just">
              <a:buAutoNum type="arabicParenR"/>
            </a:pPr>
            <a:endParaRPr lang="es-ES_tradnl" sz="2000" dirty="0" smtClean="0">
              <a:latin typeface="Arial"/>
              <a:cs typeface="Arial"/>
            </a:endParaRPr>
          </a:p>
          <a:p>
            <a:pPr marL="457200" indent="-457200" algn="just">
              <a:buAutoNum type="arabicParenR"/>
            </a:pPr>
            <a:r>
              <a:rPr lang="es-ES_tradnl" sz="2000" dirty="0" smtClean="0">
                <a:latin typeface="Arial"/>
                <a:cs typeface="Arial"/>
              </a:rPr>
              <a:t> Explorar la posibilidad de construir estrategias didácticas para la enseñanza unificada de la matemática y la física diseñando un proceso metodológico que fomente, en el estudiante, el desarrollo de habilidades para la transferencia del conocimiento</a:t>
            </a:r>
          </a:p>
          <a:p>
            <a:pPr>
              <a:buNone/>
            </a:pPr>
            <a:r>
              <a:rPr lang="es-ES_tradnl" sz="2000" dirty="0" smtClean="0">
                <a:latin typeface="Arial"/>
                <a:cs typeface="Arial"/>
              </a:rPr>
              <a:t> </a:t>
            </a:r>
          </a:p>
          <a:p>
            <a:pPr algn="just">
              <a:buNone/>
            </a:pPr>
            <a:r>
              <a:rPr lang="es-ES_tradnl" sz="2000" dirty="0" smtClean="0">
                <a:latin typeface="Arial"/>
                <a:cs typeface="Arial"/>
              </a:rPr>
              <a:t>3) Apoyarse en elementos cognitivos y habilidades del pensamiento reconocidos para, especialmente, llevar a cabo la modelación matemática de los fenómenos o situaciones físicas en contexto </a:t>
            </a:r>
            <a:endParaRPr lang="es-ES" sz="2000" dirty="0">
              <a:latin typeface="Arial"/>
              <a:cs typeface="Arial"/>
            </a:endParaRPr>
          </a:p>
        </p:txBody>
      </p:sp>
      <p:sp>
        <p:nvSpPr>
          <p:cNvPr id="5" name="4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1142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CuadroTexto"/>
          <p:cNvSpPr txBox="1"/>
          <p:nvPr/>
        </p:nvSpPr>
        <p:spPr>
          <a:xfrm>
            <a:off x="2732282" y="1249596"/>
            <a:ext cx="4071966" cy="523220"/>
          </a:xfrm>
          <a:prstGeom prst="rect">
            <a:avLst/>
          </a:prstGeom>
          <a:noFill/>
        </p:spPr>
        <p:txBody>
          <a:bodyPr wrap="square" rtlCol="0">
            <a:spAutoFit/>
          </a:bodyPr>
          <a:lstStyle/>
          <a:p>
            <a:r>
              <a:rPr lang="es-CO" sz="2800" b="1" dirty="0" smtClean="0">
                <a:solidFill>
                  <a:srgbClr val="FF0000"/>
                </a:solidFill>
                <a:latin typeface="Arial" pitchFamily="34" charset="0"/>
                <a:cs typeface="Arial" pitchFamily="34" charset="0"/>
              </a:rPr>
              <a:t>Enfoque Pedagógico </a:t>
            </a:r>
            <a:endParaRPr lang="es-CO" sz="2800" b="1" dirty="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0" y="2208540"/>
            <a:ext cx="7509149" cy="359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24758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571736" y="961564"/>
            <a:ext cx="4071966" cy="523220"/>
          </a:xfrm>
          <a:prstGeom prst="rect">
            <a:avLst/>
          </a:prstGeom>
          <a:noFill/>
        </p:spPr>
        <p:txBody>
          <a:bodyPr wrap="square" rtlCol="0">
            <a:spAutoFit/>
          </a:bodyPr>
          <a:lstStyle/>
          <a:p>
            <a:r>
              <a:rPr lang="es-CO" sz="2800" b="1" dirty="0" smtClean="0">
                <a:solidFill>
                  <a:srgbClr val="FF0000"/>
                </a:solidFill>
                <a:latin typeface="Arial" pitchFamily="34" charset="0"/>
                <a:cs typeface="Arial" pitchFamily="34" charset="0"/>
              </a:rPr>
              <a:t>Enfoque Pedagógico </a:t>
            </a:r>
            <a:endParaRPr lang="es-CO" sz="2800"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52662"/>
            <a:ext cx="6853758" cy="365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53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23565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208911" cy="5256584"/>
          </a:xfrm>
          <a:prstGeom prst="rect">
            <a:avLst/>
          </a:prstGeom>
          <a:noFill/>
          <a:ln>
            <a:noFill/>
          </a:ln>
        </p:spPr>
      </p:pic>
      <p:sp>
        <p:nvSpPr>
          <p:cNvPr id="9" name="8 CuadroTexto"/>
          <p:cNvSpPr txBox="1"/>
          <p:nvPr/>
        </p:nvSpPr>
        <p:spPr>
          <a:xfrm>
            <a:off x="1623671" y="817548"/>
            <a:ext cx="4224298" cy="523220"/>
          </a:xfrm>
          <a:prstGeom prst="rect">
            <a:avLst/>
          </a:prstGeom>
          <a:noFill/>
        </p:spPr>
        <p:txBody>
          <a:bodyPr wrap="none" rtlCol="0">
            <a:spAutoFit/>
          </a:bodyPr>
          <a:lstStyle/>
          <a:p>
            <a:r>
              <a:rPr lang="es-CO" sz="2800" b="1" i="1" dirty="0" smtClean="0">
                <a:solidFill>
                  <a:srgbClr val="C00000"/>
                </a:solidFill>
              </a:rPr>
              <a:t>Curso Fusión Física-Calculo </a:t>
            </a:r>
            <a:endParaRPr lang="es-ES" sz="2800" b="1" i="1" dirty="0">
              <a:solidFill>
                <a:srgbClr val="C00000"/>
              </a:solidFill>
            </a:endParaRPr>
          </a:p>
        </p:txBody>
      </p:sp>
      <p:sp>
        <p:nvSpPr>
          <p:cNvPr id="5" name="4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969290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contenido"/>
          <p:cNvSpPr>
            <a:spLocks noGrp="1"/>
          </p:cNvSpPr>
          <p:nvPr>
            <p:ph idx="1"/>
          </p:nvPr>
        </p:nvSpPr>
        <p:spPr>
          <a:xfrm>
            <a:off x="457200" y="1600200"/>
            <a:ext cx="8229600" cy="4525963"/>
          </a:xfrm>
        </p:spPr>
        <p:txBody>
          <a:bodyPr/>
          <a:lstStyle/>
          <a:p>
            <a:pPr>
              <a:buNone/>
            </a:pPr>
            <a:r>
              <a:rPr lang="es-ES" sz="2800" dirty="0" smtClean="0">
                <a:latin typeface="Arial" pitchFamily="34" charset="0"/>
                <a:cs typeface="Arial" pitchFamily="34" charset="0"/>
              </a:rPr>
              <a:t>Competencias científicas:</a:t>
            </a:r>
          </a:p>
          <a:p>
            <a:pPr>
              <a:buNone/>
            </a:pPr>
            <a:r>
              <a:rPr lang="es-ES" sz="2800" dirty="0" smtClean="0">
                <a:latin typeface="Arial" pitchFamily="34" charset="0"/>
                <a:cs typeface="Arial" pitchFamily="34" charset="0"/>
              </a:rPr>
              <a:t>		Indagación</a:t>
            </a:r>
          </a:p>
          <a:p>
            <a:pPr>
              <a:buNone/>
            </a:pPr>
            <a:r>
              <a:rPr lang="es-ES" sz="2800" dirty="0" smtClean="0">
                <a:latin typeface="Arial" pitchFamily="34" charset="0"/>
                <a:cs typeface="Arial" pitchFamily="34" charset="0"/>
              </a:rPr>
              <a:t>		Modelamiento</a:t>
            </a:r>
          </a:p>
          <a:p>
            <a:pPr>
              <a:buNone/>
            </a:pPr>
            <a:r>
              <a:rPr lang="es-ES" sz="2800" dirty="0" smtClean="0">
                <a:latin typeface="Arial" pitchFamily="34" charset="0"/>
                <a:cs typeface="Arial" pitchFamily="34" charset="0"/>
              </a:rPr>
              <a:t>		Comunicación científica</a:t>
            </a:r>
          </a:p>
          <a:p>
            <a:pPr>
              <a:buNone/>
            </a:pPr>
            <a:endParaRPr lang="es-ES" dirty="0" smtClean="0"/>
          </a:p>
          <a:p>
            <a:pPr>
              <a:buNone/>
            </a:pPr>
            <a:r>
              <a:rPr lang="es-ES" dirty="0" smtClean="0"/>
              <a:t>		</a:t>
            </a:r>
          </a:p>
        </p:txBody>
      </p:sp>
      <p:sp>
        <p:nvSpPr>
          <p:cNvPr id="9" name="8 CuadroTexto"/>
          <p:cNvSpPr txBox="1"/>
          <p:nvPr/>
        </p:nvSpPr>
        <p:spPr>
          <a:xfrm>
            <a:off x="1623671" y="817548"/>
            <a:ext cx="5137945"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Curso Fusión Física-Calculo </a:t>
            </a:r>
            <a:endParaRPr lang="es-ES" sz="2800" b="1" i="1" dirty="0">
              <a:solidFill>
                <a:srgbClr val="C00000"/>
              </a:solidFill>
              <a:latin typeface="Arial" pitchFamily="34" charset="0"/>
              <a:cs typeface="Arial" pitchFamily="34" charset="0"/>
            </a:endParaRPr>
          </a:p>
        </p:txBody>
      </p:sp>
      <p:sp>
        <p:nvSpPr>
          <p:cNvPr id="5" name="4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86051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51E8E-4E84-40A8-8589-B2367A2ABD61}" type="slidenum">
              <a:rPr lang="es-ES" smtClean="0"/>
              <a:pPr/>
              <a:t>27</a:t>
            </a:fld>
            <a:endParaRPr lang="es-E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34" y="404664"/>
            <a:ext cx="7037878" cy="622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0" y="260648"/>
            <a:ext cx="2418483" cy="461665"/>
          </a:xfrm>
          <a:prstGeom prst="rect">
            <a:avLst/>
          </a:prstGeom>
          <a:noFill/>
        </p:spPr>
        <p:txBody>
          <a:bodyPr wrap="none" rtlCol="0">
            <a:spAutoFit/>
          </a:bodyPr>
          <a:lstStyle/>
          <a:p>
            <a:r>
              <a:rPr lang="es-CO" b="1" dirty="0" smtClean="0">
                <a:solidFill>
                  <a:srgbClr val="C00000"/>
                </a:solidFill>
                <a:latin typeface="Arial" pitchFamily="34" charset="0"/>
                <a:cs typeface="Arial" pitchFamily="34" charset="0"/>
              </a:rPr>
              <a:t>EXPERIMENTO</a:t>
            </a:r>
            <a:endParaRPr lang="es-CO" b="1" dirty="0">
              <a:solidFill>
                <a:srgbClr val="C00000"/>
              </a:solidFill>
              <a:latin typeface="Arial" pitchFamily="34" charset="0"/>
              <a:cs typeface="Arial" pitchFamily="34" charset="0"/>
            </a:endParaRPr>
          </a:p>
        </p:txBody>
      </p:sp>
      <p:sp>
        <p:nvSpPr>
          <p:cNvPr id="8" name="7 Elipse"/>
          <p:cNvSpPr/>
          <p:nvPr/>
        </p:nvSpPr>
        <p:spPr>
          <a:xfrm>
            <a:off x="2142634" y="908720"/>
            <a:ext cx="336547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0" y="908720"/>
            <a:ext cx="1978427" cy="830997"/>
          </a:xfrm>
          <a:prstGeom prst="rect">
            <a:avLst/>
          </a:prstGeom>
        </p:spPr>
        <p:txBody>
          <a:bodyPr wrap="none">
            <a:spAutoFit/>
          </a:bodyPr>
          <a:lstStyle/>
          <a:p>
            <a:r>
              <a:rPr lang="es-CO" b="1" i="1" dirty="0">
                <a:solidFill>
                  <a:srgbClr val="C00000"/>
                </a:solidFill>
                <a:latin typeface="Arial" pitchFamily="34" charset="0"/>
                <a:cs typeface="Arial" pitchFamily="34" charset="0"/>
              </a:rPr>
              <a:t>Movimiento </a:t>
            </a:r>
            <a:endParaRPr lang="es-CO" b="1" i="1" dirty="0" smtClean="0">
              <a:solidFill>
                <a:srgbClr val="C00000"/>
              </a:solidFill>
              <a:latin typeface="Arial" pitchFamily="34" charset="0"/>
              <a:cs typeface="Arial" pitchFamily="34" charset="0"/>
            </a:endParaRPr>
          </a:p>
          <a:p>
            <a:r>
              <a:rPr lang="es-CO" b="1" i="1" dirty="0" smtClean="0">
                <a:solidFill>
                  <a:srgbClr val="C00000"/>
                </a:solidFill>
                <a:latin typeface="Arial" pitchFamily="34" charset="0"/>
                <a:cs typeface="Arial" pitchFamily="34" charset="0"/>
              </a:rPr>
              <a:t>Rectilíneo  </a:t>
            </a:r>
            <a:endParaRPr lang="es-ES"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319463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51E8E-4E84-40A8-8589-B2367A2ABD61}" type="slidenum">
              <a:rPr lang="es-ES" smtClean="0"/>
              <a:pPr/>
              <a:t>28</a:t>
            </a:fld>
            <a:endParaRPr lang="es-E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417" y="188640"/>
            <a:ext cx="6469071" cy="644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0" y="260648"/>
            <a:ext cx="2418483" cy="461665"/>
          </a:xfrm>
          <a:prstGeom prst="rect">
            <a:avLst/>
          </a:prstGeom>
          <a:noFill/>
        </p:spPr>
        <p:txBody>
          <a:bodyPr wrap="none" rtlCol="0">
            <a:spAutoFit/>
          </a:bodyPr>
          <a:lstStyle/>
          <a:p>
            <a:r>
              <a:rPr lang="es-CO" b="1" dirty="0" smtClean="0">
                <a:solidFill>
                  <a:srgbClr val="C00000"/>
                </a:solidFill>
                <a:latin typeface="Arial" pitchFamily="34" charset="0"/>
                <a:cs typeface="Arial" pitchFamily="34" charset="0"/>
              </a:rPr>
              <a:t>EXPERIMENTO</a:t>
            </a:r>
            <a:endParaRPr lang="es-CO" b="1" dirty="0">
              <a:solidFill>
                <a:srgbClr val="C00000"/>
              </a:solidFill>
              <a:latin typeface="Arial" pitchFamily="34" charset="0"/>
              <a:cs typeface="Arial" pitchFamily="34" charset="0"/>
            </a:endParaRPr>
          </a:p>
        </p:txBody>
      </p:sp>
      <p:sp>
        <p:nvSpPr>
          <p:cNvPr id="7" name="6 Rectángulo"/>
          <p:cNvSpPr/>
          <p:nvPr/>
        </p:nvSpPr>
        <p:spPr>
          <a:xfrm>
            <a:off x="0" y="908720"/>
            <a:ext cx="3618298" cy="461665"/>
          </a:xfrm>
          <a:prstGeom prst="rect">
            <a:avLst/>
          </a:prstGeom>
        </p:spPr>
        <p:txBody>
          <a:bodyPr wrap="none">
            <a:spAutoFit/>
          </a:bodyPr>
          <a:lstStyle/>
          <a:p>
            <a:r>
              <a:rPr lang="es-CO" b="1" i="1" dirty="0">
                <a:solidFill>
                  <a:srgbClr val="C00000"/>
                </a:solidFill>
                <a:latin typeface="Arial" pitchFamily="34" charset="0"/>
                <a:cs typeface="Arial" pitchFamily="34" charset="0"/>
              </a:rPr>
              <a:t>Movimiento Rectilíneo  </a:t>
            </a:r>
            <a:endParaRPr lang="es-ES"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317837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51E8E-4E84-40A8-8589-B2367A2ABD61}" type="slidenum">
              <a:rPr lang="es-ES" smtClean="0"/>
              <a:pPr/>
              <a:t>29</a:t>
            </a:fld>
            <a:endParaRPr lang="es-E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52457"/>
            <a:ext cx="5256584" cy="61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0" y="260648"/>
            <a:ext cx="2418483" cy="461665"/>
          </a:xfrm>
          <a:prstGeom prst="rect">
            <a:avLst/>
          </a:prstGeom>
          <a:noFill/>
        </p:spPr>
        <p:txBody>
          <a:bodyPr wrap="none" rtlCol="0">
            <a:spAutoFit/>
          </a:bodyPr>
          <a:lstStyle/>
          <a:p>
            <a:r>
              <a:rPr lang="es-CO" b="1" dirty="0" smtClean="0">
                <a:solidFill>
                  <a:srgbClr val="C00000"/>
                </a:solidFill>
                <a:latin typeface="Arial" pitchFamily="34" charset="0"/>
                <a:cs typeface="Arial" pitchFamily="34" charset="0"/>
              </a:rPr>
              <a:t>EXPERIMENTO</a:t>
            </a:r>
            <a:endParaRPr lang="es-CO" b="1" dirty="0">
              <a:solidFill>
                <a:srgbClr val="C00000"/>
              </a:solidFill>
              <a:latin typeface="Arial" pitchFamily="34" charset="0"/>
              <a:cs typeface="Arial" pitchFamily="34" charset="0"/>
            </a:endParaRPr>
          </a:p>
        </p:txBody>
      </p:sp>
      <p:sp>
        <p:nvSpPr>
          <p:cNvPr id="2" name="1 Rectángulo"/>
          <p:cNvSpPr/>
          <p:nvPr/>
        </p:nvSpPr>
        <p:spPr>
          <a:xfrm>
            <a:off x="0" y="908720"/>
            <a:ext cx="3618298" cy="461665"/>
          </a:xfrm>
          <a:prstGeom prst="rect">
            <a:avLst/>
          </a:prstGeom>
        </p:spPr>
        <p:txBody>
          <a:bodyPr wrap="none">
            <a:spAutoFit/>
          </a:bodyPr>
          <a:lstStyle/>
          <a:p>
            <a:r>
              <a:rPr lang="es-CO" b="1" i="1" dirty="0">
                <a:solidFill>
                  <a:srgbClr val="C00000"/>
                </a:solidFill>
                <a:latin typeface="Arial" pitchFamily="34" charset="0"/>
                <a:cs typeface="Arial" pitchFamily="34" charset="0"/>
              </a:rPr>
              <a:t>Movimiento Rectilíneo  </a:t>
            </a:r>
            <a:endParaRPr lang="es-ES"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1920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289E2DA-6AE2-4602-9C17-461B92A80823}" type="slidenum">
              <a:rPr lang="es-ES" smtClean="0"/>
              <a:pPr/>
              <a:t>3</a:t>
            </a:fld>
            <a:endParaRPr lang="es-ES"/>
          </a:p>
        </p:txBody>
      </p:sp>
      <p:sp>
        <p:nvSpPr>
          <p:cNvPr id="5" name="4 Rectángulo"/>
          <p:cNvSpPr/>
          <p:nvPr/>
        </p:nvSpPr>
        <p:spPr>
          <a:xfrm>
            <a:off x="2483768" y="332656"/>
            <a:ext cx="4102405"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UNIVERSIDAD DE IBAGUE</a:t>
            </a:r>
            <a:endParaRPr lang="es-CO" dirty="0"/>
          </a:p>
        </p:txBody>
      </p:sp>
      <p:sp>
        <p:nvSpPr>
          <p:cNvPr id="6" name="5 CuadroTexto"/>
          <p:cNvSpPr txBox="1"/>
          <p:nvPr/>
        </p:nvSpPr>
        <p:spPr>
          <a:xfrm>
            <a:off x="827584" y="4221088"/>
            <a:ext cx="3385863" cy="461665"/>
          </a:xfrm>
          <a:prstGeom prst="rect">
            <a:avLst/>
          </a:prstGeom>
          <a:noFill/>
        </p:spPr>
        <p:txBody>
          <a:bodyPr wrap="none" rtlCol="0">
            <a:spAutoFit/>
          </a:bodyPr>
          <a:lstStyle/>
          <a:p>
            <a:r>
              <a:rPr lang="es-CO" dirty="0" smtClean="0"/>
              <a:t>Población de estudiantes: </a:t>
            </a:r>
          </a:p>
        </p:txBody>
      </p:sp>
      <p:sp>
        <p:nvSpPr>
          <p:cNvPr id="7" name="6 Rectángulo"/>
          <p:cNvSpPr/>
          <p:nvPr/>
        </p:nvSpPr>
        <p:spPr>
          <a:xfrm>
            <a:off x="1331640" y="3687415"/>
            <a:ext cx="6336704" cy="461665"/>
          </a:xfrm>
          <a:prstGeom prst="rect">
            <a:avLst/>
          </a:prstGeom>
        </p:spPr>
        <p:txBody>
          <a:bodyPr wrap="square">
            <a:spAutoFit/>
          </a:bodyPr>
          <a:lstStyle/>
          <a:p>
            <a:r>
              <a:rPr lang="es-CO" b="1" dirty="0"/>
              <a:t>Facultad de </a:t>
            </a:r>
            <a:r>
              <a:rPr lang="es-CO" b="1" dirty="0" smtClean="0"/>
              <a:t>Ciencias </a:t>
            </a:r>
            <a:r>
              <a:rPr lang="es-CO" b="1" dirty="0"/>
              <a:t>Naturales y </a:t>
            </a:r>
            <a:r>
              <a:rPr lang="es-CO" b="1" dirty="0" smtClean="0"/>
              <a:t>Matemáticas </a:t>
            </a:r>
            <a:endParaRPr lang="es-CO" b="1" dirty="0"/>
          </a:p>
        </p:txBody>
      </p:sp>
      <p:sp>
        <p:nvSpPr>
          <p:cNvPr id="8" name="7 CuadroTexto"/>
          <p:cNvSpPr txBox="1"/>
          <p:nvPr/>
        </p:nvSpPr>
        <p:spPr>
          <a:xfrm>
            <a:off x="827584" y="5838363"/>
            <a:ext cx="7694735" cy="830997"/>
          </a:xfrm>
          <a:prstGeom prst="rect">
            <a:avLst/>
          </a:prstGeom>
          <a:noFill/>
        </p:spPr>
        <p:txBody>
          <a:bodyPr wrap="none" rtlCol="0">
            <a:spAutoFit/>
          </a:bodyPr>
          <a:lstStyle/>
          <a:p>
            <a:r>
              <a:rPr lang="es-CO" dirty="0" smtClean="0"/>
              <a:t> Área de Física:  	             5 profesores tiempo completo </a:t>
            </a:r>
          </a:p>
          <a:p>
            <a:r>
              <a:rPr lang="es-CO" dirty="0"/>
              <a:t>	</a:t>
            </a:r>
            <a:r>
              <a:rPr lang="es-CO" dirty="0" smtClean="0"/>
              <a:t>		            12 profesores hora catedra </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24744"/>
            <a:ext cx="5373480" cy="242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174814" y="4221088"/>
            <a:ext cx="4572000" cy="461665"/>
          </a:xfrm>
          <a:prstGeom prst="rect">
            <a:avLst/>
          </a:prstGeom>
        </p:spPr>
        <p:txBody>
          <a:bodyPr>
            <a:spAutoFit/>
          </a:bodyPr>
          <a:lstStyle/>
          <a:p>
            <a:r>
              <a:rPr lang="es-CO" dirty="0" smtClean="0"/>
              <a:t>     5517 hasta cuarto semestre</a:t>
            </a:r>
            <a:endParaRPr lang="es-CO" dirty="0"/>
          </a:p>
        </p:txBody>
      </p:sp>
      <p:sp>
        <p:nvSpPr>
          <p:cNvPr id="11" name="10 Rectángulo"/>
          <p:cNvSpPr/>
          <p:nvPr/>
        </p:nvSpPr>
        <p:spPr>
          <a:xfrm>
            <a:off x="899592" y="4653136"/>
            <a:ext cx="4180953" cy="1200329"/>
          </a:xfrm>
          <a:prstGeom prst="rect">
            <a:avLst/>
          </a:prstGeom>
        </p:spPr>
        <p:txBody>
          <a:bodyPr wrap="none">
            <a:spAutoFit/>
          </a:bodyPr>
          <a:lstStyle/>
          <a:p>
            <a:r>
              <a:rPr lang="es-CO" dirty="0" smtClean="0"/>
              <a:t>Profesores tiempo completo:  16</a:t>
            </a:r>
          </a:p>
          <a:p>
            <a:r>
              <a:rPr lang="es-CO" dirty="0" smtClean="0"/>
              <a:t>Profesores medio tiempo:        1</a:t>
            </a:r>
          </a:p>
          <a:p>
            <a:r>
              <a:rPr lang="es-CO" dirty="0" smtClean="0"/>
              <a:t>Hora catedra :                         55</a:t>
            </a:r>
            <a:endParaRPr lang="es-CO" dirty="0"/>
          </a:p>
        </p:txBody>
      </p:sp>
    </p:spTree>
    <p:extLst>
      <p:ext uri="{BB962C8B-B14F-4D97-AF65-F5344CB8AC3E}">
        <p14:creationId xmlns:p14="http://schemas.microsoft.com/office/powerpoint/2010/main" val="18712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30</a:t>
            </a:fld>
            <a:endParaRPr lang="es-E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5354119" cy="504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605639" y="2155558"/>
            <a:ext cx="3538362" cy="1200329"/>
          </a:xfrm>
          <a:prstGeom prst="rect">
            <a:avLst/>
          </a:prstGeom>
          <a:noFill/>
        </p:spPr>
        <p:txBody>
          <a:bodyPr wrap="square" rtlCol="0">
            <a:spAutoFit/>
          </a:bodyPr>
          <a:lstStyle/>
          <a:p>
            <a:r>
              <a:rPr lang="es-CO" dirty="0" smtClean="0"/>
              <a:t>Lluvia de Ideas</a:t>
            </a:r>
          </a:p>
          <a:p>
            <a:r>
              <a:rPr lang="es-CO" dirty="0" smtClean="0"/>
              <a:t>Asociadas a la practica de </a:t>
            </a:r>
          </a:p>
          <a:p>
            <a:r>
              <a:rPr lang="es-CO" dirty="0" smtClean="0"/>
              <a:t>Laboratorio </a:t>
            </a:r>
          </a:p>
        </p:txBody>
      </p:sp>
    </p:spTree>
    <p:extLst>
      <p:ext uri="{BB962C8B-B14F-4D97-AF65-F5344CB8AC3E}">
        <p14:creationId xmlns:p14="http://schemas.microsoft.com/office/powerpoint/2010/main" val="327161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92340"/>
            <a:ext cx="4419352" cy="267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1014214"/>
            <a:ext cx="89439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892" y="4011702"/>
            <a:ext cx="4538108" cy="71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893" y="4921276"/>
            <a:ext cx="4538108" cy="32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27784" y="620688"/>
            <a:ext cx="4198585"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Movimiento Rectilíneo  </a:t>
            </a:r>
            <a:endParaRPr lang="es-ES" sz="2800" b="1" i="1" dirty="0">
              <a:solidFill>
                <a:srgbClr val="C00000"/>
              </a:solidFill>
              <a:latin typeface="Arial" pitchFamily="34" charset="0"/>
              <a:cs typeface="Arial" pitchFamily="34" charset="0"/>
            </a:endParaRPr>
          </a:p>
        </p:txBody>
      </p:sp>
      <p:sp>
        <p:nvSpPr>
          <p:cNvPr id="8" name="7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5259986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32</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628336"/>
            <a:ext cx="6696744" cy="287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686215"/>
            <a:ext cx="5872336" cy="255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
        <p:nvSpPr>
          <p:cNvPr id="12" name="11 CuadroTexto"/>
          <p:cNvSpPr txBox="1"/>
          <p:nvPr/>
        </p:nvSpPr>
        <p:spPr>
          <a:xfrm>
            <a:off x="2627784" y="620688"/>
            <a:ext cx="4198585"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Movimiento Rectilíneo  </a:t>
            </a:r>
            <a:endParaRPr lang="es-ES" sz="28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54196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33</a:t>
            </a:fld>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460978" cy="409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27898" y="817548"/>
            <a:ext cx="5517857" cy="523220"/>
          </a:xfrm>
          <a:prstGeom prst="rect">
            <a:avLst/>
          </a:prstGeom>
          <a:solidFill>
            <a:schemeClr val="bg1"/>
          </a:solidFill>
        </p:spPr>
        <p:txBody>
          <a:bodyPr wrap="none" rtlCol="0">
            <a:spAutoFit/>
          </a:bodyPr>
          <a:lstStyle/>
          <a:p>
            <a:pPr algn="ctr"/>
            <a:r>
              <a:rPr lang="es-CO" sz="2800" b="1" dirty="0" smtClean="0">
                <a:solidFill>
                  <a:srgbClr val="C00000"/>
                </a:solidFill>
                <a:latin typeface="Arial" pitchFamily="34" charset="0"/>
                <a:cs typeface="Arial" pitchFamily="34" charset="0"/>
              </a:rPr>
              <a:t>Método de Mínimos Cuadrados</a:t>
            </a:r>
            <a:endParaRPr lang="es-ES" sz="2800" b="1" dirty="0">
              <a:solidFill>
                <a:srgbClr val="C00000"/>
              </a:solidFill>
              <a:latin typeface="Arial" pitchFamily="34" charset="0"/>
              <a:cs typeface="Arial" pitchFamily="34" charset="0"/>
            </a:endParaRPr>
          </a:p>
        </p:txBody>
      </p:sp>
      <p:sp>
        <p:nvSpPr>
          <p:cNvPr id="8" name="7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555977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34</a:t>
            </a:fld>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8964488" cy="452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527898" y="817548"/>
            <a:ext cx="5517857" cy="523220"/>
          </a:xfrm>
          <a:prstGeom prst="rect">
            <a:avLst/>
          </a:prstGeom>
          <a:solidFill>
            <a:schemeClr val="bg1"/>
          </a:solidFill>
        </p:spPr>
        <p:txBody>
          <a:bodyPr wrap="none" rtlCol="0">
            <a:spAutoFit/>
          </a:bodyPr>
          <a:lstStyle/>
          <a:p>
            <a:pPr algn="ctr"/>
            <a:r>
              <a:rPr lang="es-CO" sz="2800" b="1" dirty="0" smtClean="0">
                <a:solidFill>
                  <a:srgbClr val="C00000"/>
                </a:solidFill>
                <a:latin typeface="Arial" pitchFamily="34" charset="0"/>
                <a:cs typeface="Arial" pitchFamily="34" charset="0"/>
              </a:rPr>
              <a:t>Método de Mínimos Cuadrados</a:t>
            </a:r>
            <a:endParaRPr lang="es-ES" sz="2800" b="1" dirty="0">
              <a:solidFill>
                <a:srgbClr val="C00000"/>
              </a:solidFill>
              <a:latin typeface="Arial" pitchFamily="34" charset="0"/>
              <a:cs typeface="Arial" pitchFamily="34" charset="0"/>
            </a:endParaRPr>
          </a:p>
        </p:txBody>
      </p:sp>
      <p:sp>
        <p:nvSpPr>
          <p:cNvPr id="8" name="7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4 CuadroTexto"/>
              <p:cNvSpPr txBox="1"/>
              <p:nvPr/>
            </p:nvSpPr>
            <p:spPr>
              <a:xfrm>
                <a:off x="4932040" y="5617871"/>
                <a:ext cx="19245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a:rPr>
                        <m:t>𝑋</m:t>
                      </m:r>
                      <m:r>
                        <a:rPr lang="es-CO" b="0" i="1" smtClean="0">
                          <a:latin typeface="Cambria Math"/>
                        </a:rPr>
                        <m:t>=</m:t>
                      </m:r>
                      <m:r>
                        <a:rPr lang="es-CO" b="0" i="1" smtClean="0">
                          <a:latin typeface="Cambria Math"/>
                        </a:rPr>
                        <m:t>𝑉𝑡</m:t>
                      </m:r>
                      <m:r>
                        <a:rPr lang="es-CO" b="0" i="1" smtClean="0">
                          <a:latin typeface="Cambria Math"/>
                        </a:rPr>
                        <m:t>+</m:t>
                      </m:r>
                      <m:r>
                        <a:rPr lang="es-CO" b="0" i="1" smtClean="0">
                          <a:latin typeface="Cambria Math"/>
                        </a:rPr>
                        <m:t>𝑋</m:t>
                      </m:r>
                      <m:r>
                        <a:rPr lang="es-CO" b="0" i="1" smtClean="0">
                          <a:latin typeface="Cambria Math"/>
                        </a:rPr>
                        <m:t>0</m:t>
                      </m:r>
                    </m:oMath>
                  </m:oMathPara>
                </a14:m>
                <a:endParaRPr lang="es-CO" dirty="0"/>
              </a:p>
            </p:txBody>
          </p:sp>
        </mc:Choice>
        <mc:Fallback xmlns="">
          <p:sp>
            <p:nvSpPr>
              <p:cNvPr id="5" name="4 CuadroTexto"/>
              <p:cNvSpPr txBox="1">
                <a:spLocks noRot="1" noChangeAspect="1" noMove="1" noResize="1" noEditPoints="1" noAdjustHandles="1" noChangeArrowheads="1" noChangeShapeType="1" noTextEdit="1"/>
              </p:cNvSpPr>
              <p:nvPr/>
            </p:nvSpPr>
            <p:spPr>
              <a:xfrm>
                <a:off x="4932040" y="5617871"/>
                <a:ext cx="1924501" cy="461665"/>
              </a:xfrm>
              <a:prstGeom prst="rect">
                <a:avLst/>
              </a:prstGeom>
              <a:blipFill rotWithShape="1">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089408" y="5013176"/>
                <a:ext cx="25079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a:rPr>
                        <m:t>𝑋</m:t>
                      </m:r>
                      <m:r>
                        <a:rPr lang="es-CO" i="1" smtClean="0">
                          <a:latin typeface="Cambria Math"/>
                        </a:rPr>
                        <m:t>=11.43</m:t>
                      </m:r>
                      <m:r>
                        <a:rPr lang="es-CO" i="1">
                          <a:latin typeface="Cambria Math"/>
                        </a:rPr>
                        <m:t>𝑡</m:t>
                      </m:r>
                      <m:r>
                        <a:rPr lang="es-CO" i="1">
                          <a:latin typeface="Cambria Math"/>
                        </a:rPr>
                        <m:t>+2.3</m:t>
                      </m:r>
                    </m:oMath>
                  </m:oMathPara>
                </a14:m>
                <a:endParaRPr lang="es-CO" dirty="0"/>
              </a:p>
            </p:txBody>
          </p:sp>
        </mc:Choice>
        <mc:Fallback xmlns="">
          <p:sp>
            <p:nvSpPr>
              <p:cNvPr id="9" name="8 Rectángulo"/>
              <p:cNvSpPr>
                <a:spLocks noRot="1" noChangeAspect="1" noMove="1" noResize="1" noEditPoints="1" noAdjustHandles="1" noChangeArrowheads="1" noChangeShapeType="1" noTextEdit="1"/>
              </p:cNvSpPr>
              <p:nvPr/>
            </p:nvSpPr>
            <p:spPr>
              <a:xfrm>
                <a:off x="5089408" y="5013176"/>
                <a:ext cx="2507994" cy="461665"/>
              </a:xfrm>
              <a:prstGeom prst="rect">
                <a:avLst/>
              </a:prstGeom>
              <a:blipFill rotWithShape="1">
                <a:blip r:embed="rId4"/>
                <a:stretch>
                  <a:fillRect/>
                </a:stretch>
              </a:blipFill>
            </p:spPr>
            <p:txBody>
              <a:bodyPr/>
              <a:lstStyle/>
              <a:p>
                <a:r>
                  <a:rPr lang="es-CO">
                    <a:noFill/>
                  </a:rPr>
                  <a:t> </a:t>
                </a:r>
              </a:p>
            </p:txBody>
          </p:sp>
        </mc:Fallback>
      </mc:AlternateContent>
      <p:cxnSp>
        <p:nvCxnSpPr>
          <p:cNvPr id="11" name="10 Conector recto de flecha"/>
          <p:cNvCxnSpPr/>
          <p:nvPr/>
        </p:nvCxnSpPr>
        <p:spPr>
          <a:xfrm flipH="1">
            <a:off x="5894290" y="5474841"/>
            <a:ext cx="189878" cy="25841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p:cNvCxnSpPr/>
          <p:nvPr/>
        </p:nvCxnSpPr>
        <p:spPr>
          <a:xfrm flipH="1">
            <a:off x="6761602" y="5471198"/>
            <a:ext cx="189878" cy="25841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7022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35</a:t>
            </a:fld>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9" y="1382836"/>
            <a:ext cx="8769116" cy="46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
        <p:nvSpPr>
          <p:cNvPr id="7" name="6 CuadroTexto"/>
          <p:cNvSpPr txBox="1"/>
          <p:nvPr/>
        </p:nvSpPr>
        <p:spPr>
          <a:xfrm>
            <a:off x="2472903" y="764704"/>
            <a:ext cx="3627853" cy="523220"/>
          </a:xfrm>
          <a:prstGeom prst="rect">
            <a:avLst/>
          </a:prstGeom>
          <a:solidFill>
            <a:schemeClr val="bg1"/>
          </a:solidFill>
        </p:spPr>
        <p:txBody>
          <a:bodyPr wrap="none" rtlCol="0">
            <a:spAutoFit/>
          </a:bodyPr>
          <a:lstStyle/>
          <a:p>
            <a:pPr algn="ctr"/>
            <a:r>
              <a:rPr lang="es-CO" sz="2800" b="1" i="1" dirty="0" smtClean="0">
                <a:solidFill>
                  <a:srgbClr val="C00000"/>
                </a:solidFill>
                <a:latin typeface="Arial" pitchFamily="34" charset="0"/>
                <a:cs typeface="Arial" pitchFamily="34" charset="0"/>
              </a:rPr>
              <a:t>INFORME ESCRITO </a:t>
            </a:r>
            <a:endParaRPr lang="es-ES" sz="28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63667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36</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71" y="1195958"/>
            <a:ext cx="8789717" cy="475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3829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37</a:t>
            </a:fld>
            <a:endParaRPr lang="es-E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1074"/>
            <a:ext cx="8901630" cy="511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221580"/>
            <a:ext cx="7740352" cy="400110"/>
          </a:xfrm>
          <a:prstGeom prst="rect">
            <a:avLst/>
          </a:prstGeom>
        </p:spPr>
        <p:txBody>
          <a:bodyPr wrap="square">
            <a:spAutoFit/>
          </a:bodyPr>
          <a:lstStyle/>
          <a:p>
            <a:r>
              <a:rPr lang="es-CO" sz="2000" b="1" i="1" dirty="0">
                <a:solidFill>
                  <a:srgbClr val="C00000"/>
                </a:solidFill>
                <a:latin typeface="Arial" pitchFamily="34" charset="0"/>
                <a:cs typeface="Arial" pitchFamily="34" charset="0"/>
              </a:rPr>
              <a:t>CURSO FISICA EN EL CONTEXTO DEL CALCULO </a:t>
            </a:r>
            <a:endParaRPr lang="es-ES" sz="20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88951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38</a:t>
            </a:fld>
            <a:endParaRPr lang="es-ES"/>
          </a:p>
        </p:txBody>
      </p:sp>
      <p:sp>
        <p:nvSpPr>
          <p:cNvPr id="5" name="4 CuadroTexto"/>
          <p:cNvSpPr txBox="1"/>
          <p:nvPr/>
        </p:nvSpPr>
        <p:spPr>
          <a:xfrm>
            <a:off x="539552" y="1196752"/>
            <a:ext cx="8097730" cy="461665"/>
          </a:xfrm>
          <a:prstGeom prst="rect">
            <a:avLst/>
          </a:prstGeom>
          <a:noFill/>
        </p:spPr>
        <p:txBody>
          <a:bodyPr wrap="none" rtlCol="0">
            <a:spAutoFit/>
          </a:bodyPr>
          <a:lstStyle/>
          <a:p>
            <a:r>
              <a:rPr lang="es-CO" b="1" dirty="0" smtClean="0">
                <a:solidFill>
                  <a:srgbClr val="C00000"/>
                </a:solidFill>
                <a:latin typeface="Arial" pitchFamily="34" charset="0"/>
                <a:cs typeface="Arial" pitchFamily="34" charset="0"/>
              </a:rPr>
              <a:t>USO DE TICS COMO SOPORTE EN EL APRENDIZAJE </a:t>
            </a:r>
            <a:endParaRPr lang="es-CO" b="1"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28800"/>
            <a:ext cx="9036496" cy="460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58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39</a:t>
            </a:fld>
            <a:endParaRPr lang="es-E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 y="1988840"/>
            <a:ext cx="9145015" cy="410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0" y="116632"/>
            <a:ext cx="6732240" cy="400110"/>
          </a:xfrm>
          <a:prstGeom prst="rect">
            <a:avLst/>
          </a:prstGeom>
        </p:spPr>
        <p:txBody>
          <a:bodyPr wrap="square">
            <a:spAutoFit/>
          </a:bodyPr>
          <a:lstStyle/>
          <a:p>
            <a:r>
              <a:rPr lang="es-CO" sz="2000" b="1" dirty="0">
                <a:solidFill>
                  <a:srgbClr val="C00000"/>
                </a:solidFill>
                <a:latin typeface="Arial" pitchFamily="34" charset="0"/>
                <a:cs typeface="Arial" pitchFamily="34" charset="0"/>
              </a:rPr>
              <a:t>USO DE TICS COMO SOPORTE EN EL APRENDIZAJE </a:t>
            </a:r>
            <a:endParaRPr lang="es-CO"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3037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4</a:t>
            </a:fld>
            <a:endParaRPr lang="es-ES"/>
          </a:p>
        </p:txBody>
      </p:sp>
      <p:sp>
        <p:nvSpPr>
          <p:cNvPr id="5" name="4 Rectángulo"/>
          <p:cNvSpPr/>
          <p:nvPr/>
        </p:nvSpPr>
        <p:spPr>
          <a:xfrm>
            <a:off x="2483768" y="620688"/>
            <a:ext cx="4102405"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UNIVERSIDAD DE IBAGUE</a:t>
            </a:r>
            <a:endParaRPr lang="es-CO" dirty="0"/>
          </a:p>
        </p:txBody>
      </p:sp>
      <p:sp>
        <p:nvSpPr>
          <p:cNvPr id="6" name="5 CuadroTexto"/>
          <p:cNvSpPr txBox="1"/>
          <p:nvPr/>
        </p:nvSpPr>
        <p:spPr>
          <a:xfrm>
            <a:off x="611560" y="1412776"/>
            <a:ext cx="8499443" cy="523220"/>
          </a:xfrm>
          <a:prstGeom prst="rect">
            <a:avLst/>
          </a:prstGeom>
          <a:noFill/>
        </p:spPr>
        <p:txBody>
          <a:bodyPr wrap="none" rtlCol="0">
            <a:spAutoFit/>
          </a:bodyPr>
          <a:lstStyle/>
          <a:p>
            <a:r>
              <a:rPr lang="es-CO" sz="2800" b="1" dirty="0" smtClean="0">
                <a:solidFill>
                  <a:srgbClr val="C00000"/>
                </a:solidFill>
                <a:latin typeface="Arial" pitchFamily="34" charset="0"/>
                <a:cs typeface="Arial" pitchFamily="34" charset="0"/>
              </a:rPr>
              <a:t>Estadísticas asociadas con los cursos de Física </a:t>
            </a:r>
            <a:endParaRPr lang="es-CO" sz="2800" b="1" dirty="0">
              <a:solidFill>
                <a:srgbClr val="C00000"/>
              </a:solidFill>
              <a:latin typeface="Arial" pitchFamily="34" charset="0"/>
              <a:cs typeface="Arial" pitchFamily="34" charset="0"/>
            </a:endParaRPr>
          </a:p>
        </p:txBody>
      </p:sp>
      <p:sp>
        <p:nvSpPr>
          <p:cNvPr id="7" name="6 CuadroTexto"/>
          <p:cNvSpPr txBox="1"/>
          <p:nvPr/>
        </p:nvSpPr>
        <p:spPr>
          <a:xfrm>
            <a:off x="611560" y="2636912"/>
            <a:ext cx="8532441" cy="2308324"/>
          </a:xfrm>
          <a:prstGeom prst="rect">
            <a:avLst/>
          </a:prstGeom>
          <a:noFill/>
        </p:spPr>
        <p:txBody>
          <a:bodyPr wrap="square" rtlCol="0">
            <a:spAutoFit/>
          </a:bodyPr>
          <a:lstStyle/>
          <a:p>
            <a:r>
              <a:rPr lang="es-CO" b="1" dirty="0" smtClean="0"/>
              <a:t>Cursos vigentes</a:t>
            </a:r>
            <a:r>
              <a:rPr lang="es-CO" dirty="0" smtClean="0"/>
              <a:t>: Física I (Mecánica)</a:t>
            </a:r>
          </a:p>
          <a:p>
            <a:r>
              <a:rPr lang="es-CO" dirty="0"/>
              <a:t>	</a:t>
            </a:r>
            <a:r>
              <a:rPr lang="es-CO" dirty="0" smtClean="0"/>
              <a:t>	     Física II (Electricidad y magnetismo)</a:t>
            </a:r>
          </a:p>
          <a:p>
            <a:r>
              <a:rPr lang="es-CO" dirty="0" smtClean="0"/>
              <a:t>		     Física III (Ondas)</a:t>
            </a:r>
          </a:p>
          <a:p>
            <a:r>
              <a:rPr lang="es-CO" dirty="0"/>
              <a:t>	</a:t>
            </a:r>
            <a:r>
              <a:rPr lang="es-CO" dirty="0" smtClean="0"/>
              <a:t>	     Física Mecánica –carreras tecnológicas</a:t>
            </a:r>
          </a:p>
          <a:p>
            <a:r>
              <a:rPr lang="es-CO" dirty="0" smtClean="0"/>
              <a:t>		     Física Electromagnetismo-carreras tecnológicas</a:t>
            </a:r>
            <a:r>
              <a:rPr lang="es-CO" dirty="0"/>
              <a:t>	 </a:t>
            </a:r>
            <a:r>
              <a:rPr lang="es-CO" dirty="0" smtClean="0"/>
              <a:t>    		     Física experimental-estudios técnicos</a:t>
            </a:r>
          </a:p>
        </p:txBody>
      </p:sp>
    </p:spTree>
    <p:extLst>
      <p:ext uri="{BB962C8B-B14F-4D97-AF65-F5344CB8AC3E}">
        <p14:creationId xmlns:p14="http://schemas.microsoft.com/office/powerpoint/2010/main" val="505888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40</a:t>
            </a:fld>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96944" cy="42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0" y="116632"/>
            <a:ext cx="6732240" cy="400110"/>
          </a:xfrm>
          <a:prstGeom prst="rect">
            <a:avLst/>
          </a:prstGeom>
        </p:spPr>
        <p:txBody>
          <a:bodyPr wrap="square">
            <a:spAutoFit/>
          </a:bodyPr>
          <a:lstStyle/>
          <a:p>
            <a:r>
              <a:rPr lang="es-CO" sz="2000" b="1" dirty="0">
                <a:solidFill>
                  <a:srgbClr val="C00000"/>
                </a:solidFill>
                <a:latin typeface="Arial" pitchFamily="34" charset="0"/>
                <a:cs typeface="Arial" pitchFamily="34" charset="0"/>
              </a:rPr>
              <a:t>USO DE TICS COMO SOPORTE EN EL APRENDIZAJE </a:t>
            </a:r>
            <a:endParaRPr lang="es-CO"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75125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41</a:t>
            </a:fld>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3" y="1412776"/>
            <a:ext cx="90319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0" y="116632"/>
            <a:ext cx="6732240" cy="400110"/>
          </a:xfrm>
          <a:prstGeom prst="rect">
            <a:avLst/>
          </a:prstGeom>
        </p:spPr>
        <p:txBody>
          <a:bodyPr wrap="square">
            <a:spAutoFit/>
          </a:bodyPr>
          <a:lstStyle/>
          <a:p>
            <a:r>
              <a:rPr lang="es-CO" sz="2000" b="1" dirty="0">
                <a:solidFill>
                  <a:srgbClr val="C00000"/>
                </a:solidFill>
                <a:latin typeface="Arial" pitchFamily="34" charset="0"/>
                <a:cs typeface="Arial" pitchFamily="34" charset="0"/>
              </a:rPr>
              <a:t>USO DE TICS COMO SOPORTE EN EL APRENDIZAJE </a:t>
            </a:r>
            <a:endParaRPr lang="es-CO"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53150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42</a:t>
            </a:fld>
            <a:endParaRPr lang="es-ES"/>
          </a:p>
        </p:txBody>
      </p:sp>
      <p:sp>
        <p:nvSpPr>
          <p:cNvPr id="5" name="4 CuadroTexto"/>
          <p:cNvSpPr txBox="1"/>
          <p:nvPr/>
        </p:nvSpPr>
        <p:spPr>
          <a:xfrm>
            <a:off x="2980281" y="2708920"/>
            <a:ext cx="2473754" cy="923330"/>
          </a:xfrm>
          <a:prstGeom prst="rect">
            <a:avLst/>
          </a:prstGeom>
          <a:noFill/>
        </p:spPr>
        <p:txBody>
          <a:bodyPr wrap="none" rtlCol="0">
            <a:spAutoFit/>
          </a:bodyPr>
          <a:lstStyle/>
          <a:p>
            <a:r>
              <a:rPr lang="es-CO" sz="5400" dirty="0" smtClean="0"/>
              <a:t>Gracias </a:t>
            </a:r>
            <a:endParaRPr lang="es-CO" sz="5400" dirty="0"/>
          </a:p>
        </p:txBody>
      </p:sp>
    </p:spTree>
    <p:extLst>
      <p:ext uri="{BB962C8B-B14F-4D97-AF65-F5344CB8AC3E}">
        <p14:creationId xmlns:p14="http://schemas.microsoft.com/office/powerpoint/2010/main" val="161471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9E2DA-6AE2-4602-9C17-461B92A80823}" type="slidenum">
              <a:rPr lang="es-ES" smtClean="0"/>
              <a:pPr/>
              <a:t>5</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883761938"/>
              </p:ext>
            </p:extLst>
          </p:nvPr>
        </p:nvGraphicFramePr>
        <p:xfrm>
          <a:off x="179512" y="1314083"/>
          <a:ext cx="4483100" cy="1106805"/>
        </p:xfrm>
        <a:graphic>
          <a:graphicData uri="http://schemas.openxmlformats.org/drawingml/2006/table">
            <a:tbl>
              <a:tblPr>
                <a:tableStyleId>{5C22544A-7EE6-4342-B048-85BDC9FD1C3A}</a:tableStyleId>
              </a:tblPr>
              <a:tblGrid>
                <a:gridCol w="2590800"/>
                <a:gridCol w="977900"/>
                <a:gridCol w="914400"/>
              </a:tblGrid>
              <a:tr h="190500">
                <a:tc>
                  <a:txBody>
                    <a:bodyPr/>
                    <a:lstStyle/>
                    <a:p>
                      <a:pPr algn="ctr" fontAlgn="b"/>
                      <a:r>
                        <a:rPr lang="es-CO" sz="1100" u="none" strike="noStrike" dirty="0">
                          <a:effectLst/>
                        </a:rPr>
                        <a:t>TOTAL EST MATRICULADOS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317</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100%</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&gt;3.0</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189</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59.6%</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&lt;2.94</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128</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40.37%</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NUMERO ESTUDIANTES HABILITANTES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37</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11.67%</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HABILITACIONES GANADAS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14</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4.41%</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Rectángulo"/>
          <p:cNvSpPr/>
          <p:nvPr/>
        </p:nvSpPr>
        <p:spPr>
          <a:xfrm>
            <a:off x="179512" y="666011"/>
            <a:ext cx="1226618" cy="461665"/>
          </a:xfrm>
          <a:prstGeom prst="rect">
            <a:avLst/>
          </a:prstGeom>
        </p:spPr>
        <p:txBody>
          <a:bodyPr wrap="none">
            <a:spAutoFit/>
          </a:bodyPr>
          <a:lstStyle/>
          <a:p>
            <a:r>
              <a:rPr lang="es-CO" b="1" i="1" dirty="0" smtClean="0">
                <a:solidFill>
                  <a:srgbClr val="C00000"/>
                </a:solidFill>
                <a:latin typeface="Arial" pitchFamily="34" charset="0"/>
                <a:cs typeface="Arial" pitchFamily="34" charset="0"/>
              </a:rPr>
              <a:t>Física I</a:t>
            </a:r>
            <a:endParaRPr lang="es-ES" b="1" i="1" dirty="0">
              <a:solidFill>
                <a:srgbClr val="C00000"/>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809069200"/>
              </p:ext>
            </p:extLst>
          </p:nvPr>
        </p:nvGraphicFramePr>
        <p:xfrm>
          <a:off x="193969" y="3068960"/>
          <a:ext cx="4483100" cy="1106805"/>
        </p:xfrm>
        <a:graphic>
          <a:graphicData uri="http://schemas.openxmlformats.org/drawingml/2006/table">
            <a:tbl>
              <a:tblPr>
                <a:tableStyleId>{5C22544A-7EE6-4342-B048-85BDC9FD1C3A}</a:tableStyleId>
              </a:tblPr>
              <a:tblGrid>
                <a:gridCol w="2590800"/>
                <a:gridCol w="977900"/>
                <a:gridCol w="914400"/>
              </a:tblGrid>
              <a:tr h="190500">
                <a:tc>
                  <a:txBody>
                    <a:bodyPr/>
                    <a:lstStyle/>
                    <a:p>
                      <a:pPr algn="ctr" fontAlgn="b"/>
                      <a:r>
                        <a:rPr lang="es-CO" sz="1100" u="none" strike="noStrike" dirty="0">
                          <a:effectLst/>
                        </a:rPr>
                        <a:t>TOTAL EST MATRICULADOS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116</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100.00%</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&gt;3.0</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61</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52.85%</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&lt;2.94</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55</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47.41%</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NUMERO ESTUDIANTES HABILITANTES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14</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12.07%</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dirty="0">
                          <a:effectLst/>
                        </a:rPr>
                        <a:t>HABILITACIONES GANADAS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13</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11.21%</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7 Rectángulo"/>
          <p:cNvSpPr/>
          <p:nvPr/>
        </p:nvSpPr>
        <p:spPr>
          <a:xfrm>
            <a:off x="179512" y="2564904"/>
            <a:ext cx="1311578" cy="461665"/>
          </a:xfrm>
          <a:prstGeom prst="rect">
            <a:avLst/>
          </a:prstGeom>
        </p:spPr>
        <p:txBody>
          <a:bodyPr wrap="none">
            <a:spAutoFit/>
          </a:bodyPr>
          <a:lstStyle/>
          <a:p>
            <a:r>
              <a:rPr lang="es-CO" b="1" i="1" dirty="0" smtClean="0">
                <a:solidFill>
                  <a:srgbClr val="C00000"/>
                </a:solidFill>
                <a:latin typeface="Arial" pitchFamily="34" charset="0"/>
                <a:cs typeface="Arial" pitchFamily="34" charset="0"/>
              </a:rPr>
              <a:t>Física II</a:t>
            </a:r>
            <a:endParaRPr lang="es-ES" b="1" i="1" dirty="0">
              <a:solidFill>
                <a:srgbClr val="C00000"/>
              </a:solidFill>
              <a:latin typeface="Arial"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401660641"/>
              </p:ext>
            </p:extLst>
          </p:nvPr>
        </p:nvGraphicFramePr>
        <p:xfrm>
          <a:off x="213626" y="4842475"/>
          <a:ext cx="4483100" cy="1106805"/>
        </p:xfrm>
        <a:graphic>
          <a:graphicData uri="http://schemas.openxmlformats.org/drawingml/2006/table">
            <a:tbl>
              <a:tblPr>
                <a:tableStyleId>{5C22544A-7EE6-4342-B048-85BDC9FD1C3A}</a:tableStyleId>
              </a:tblPr>
              <a:tblGrid>
                <a:gridCol w="2590800"/>
                <a:gridCol w="977900"/>
                <a:gridCol w="914400"/>
              </a:tblGrid>
              <a:tr h="190500">
                <a:tc>
                  <a:txBody>
                    <a:bodyPr/>
                    <a:lstStyle/>
                    <a:p>
                      <a:pPr algn="ctr" fontAlgn="b"/>
                      <a:r>
                        <a:rPr lang="es-CO" sz="1100" u="none" strike="noStrike" dirty="0">
                          <a:effectLst/>
                        </a:rPr>
                        <a:t>TOTAL EST MATRICULADOS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151</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100.00%</a:t>
                      </a:r>
                      <a:endParaRPr lang="es-CO" sz="1100" b="1" i="0" u="none" strike="noStrike">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&gt;3.0</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128</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84.76%</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&lt;2.94</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23</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15.23%</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NUMERO ESTUDIANTES HABILITANTES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10</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6.62%</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dirty="0">
                          <a:effectLst/>
                        </a:rPr>
                        <a:t>HABILITACIONES GANADAS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6</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3.97%</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9 Rectángulo"/>
          <p:cNvSpPr/>
          <p:nvPr/>
        </p:nvSpPr>
        <p:spPr>
          <a:xfrm>
            <a:off x="179512" y="4293096"/>
            <a:ext cx="1396536" cy="461665"/>
          </a:xfrm>
          <a:prstGeom prst="rect">
            <a:avLst/>
          </a:prstGeom>
        </p:spPr>
        <p:txBody>
          <a:bodyPr wrap="none">
            <a:spAutoFit/>
          </a:bodyPr>
          <a:lstStyle/>
          <a:p>
            <a:r>
              <a:rPr lang="es-CO" b="1" i="1" dirty="0" smtClean="0">
                <a:solidFill>
                  <a:srgbClr val="C00000"/>
                </a:solidFill>
                <a:latin typeface="Arial" pitchFamily="34" charset="0"/>
                <a:cs typeface="Arial" pitchFamily="34" charset="0"/>
              </a:rPr>
              <a:t>Física III</a:t>
            </a:r>
            <a:endParaRPr lang="es-ES" b="1" i="1" dirty="0">
              <a:solidFill>
                <a:srgbClr val="C00000"/>
              </a:solidFill>
              <a:latin typeface="Arial" pitchFamily="34" charset="0"/>
              <a:cs typeface="Arial"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034200914"/>
              </p:ext>
            </p:extLst>
          </p:nvPr>
        </p:nvGraphicFramePr>
        <p:xfrm>
          <a:off x="5004048" y="3124572"/>
          <a:ext cx="4067944" cy="952500"/>
        </p:xfrm>
        <a:graphic>
          <a:graphicData uri="http://schemas.openxmlformats.org/drawingml/2006/table">
            <a:tbl>
              <a:tblPr>
                <a:tableStyleId>{5C22544A-7EE6-4342-B048-85BDC9FD1C3A}</a:tableStyleId>
              </a:tblPr>
              <a:tblGrid>
                <a:gridCol w="2736304"/>
                <a:gridCol w="501918"/>
                <a:gridCol w="829722"/>
              </a:tblGrid>
              <a:tr h="190500">
                <a:tc>
                  <a:txBody>
                    <a:bodyPr/>
                    <a:lstStyle/>
                    <a:p>
                      <a:pPr algn="ctr" fontAlgn="b"/>
                      <a:r>
                        <a:rPr lang="es-CO" sz="1100" u="none" strike="noStrike" dirty="0">
                          <a:effectLst/>
                        </a:rPr>
                        <a:t>TOTAL EST MATRICULADOS</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24</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100.00%</a:t>
                      </a:r>
                      <a:endParaRPr lang="es-CO" sz="1100" b="1" i="0" u="none" strike="noStrike">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a:effectLst/>
                        </a:rPr>
                        <a:t>TOTAL EST CON NOTAS &gt;3.0</a:t>
                      </a:r>
                      <a:endParaRPr lang="fr-F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17</a:t>
                      </a:r>
                      <a:endParaRPr lang="es-CO"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70.83%</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fr-FR" sz="1100" u="none" strike="noStrike" dirty="0">
                          <a:effectLst/>
                        </a:rPr>
                        <a:t>TOTAL EST CON NOTAS &lt;2.94</a:t>
                      </a:r>
                      <a:endParaRPr lang="fr-F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7</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29.16%</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NUMERO ESTUDIANTES HABILITANTES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2</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8.33%</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CO" sz="1100" u="none" strike="noStrike">
                          <a:effectLst/>
                        </a:rPr>
                        <a:t>HABILITACIONES GANADAS</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a:effectLst/>
                        </a:rPr>
                        <a:t>2</a:t>
                      </a:r>
                      <a:endParaRPr lang="es-CO"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100" u="none" strike="noStrike" dirty="0">
                          <a:effectLst/>
                        </a:rPr>
                        <a:t>8.33%</a:t>
                      </a:r>
                      <a:endParaRPr lang="es-CO" sz="1100" b="1"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11 Rectángulo"/>
          <p:cNvSpPr/>
          <p:nvPr/>
        </p:nvSpPr>
        <p:spPr>
          <a:xfrm>
            <a:off x="5508104" y="2093947"/>
            <a:ext cx="3199527" cy="830997"/>
          </a:xfrm>
          <a:prstGeom prst="rect">
            <a:avLst/>
          </a:prstGeom>
        </p:spPr>
        <p:txBody>
          <a:bodyPr wrap="square">
            <a:spAutoFit/>
          </a:bodyPr>
          <a:lstStyle/>
          <a:p>
            <a:pPr algn="ctr"/>
            <a:r>
              <a:rPr lang="es-CO" b="1" i="1" dirty="0">
                <a:solidFill>
                  <a:srgbClr val="C00000"/>
                </a:solidFill>
                <a:latin typeface="Arial" pitchFamily="34" charset="0"/>
                <a:cs typeface="Arial" pitchFamily="34" charset="0"/>
              </a:rPr>
              <a:t>Física </a:t>
            </a:r>
            <a:endParaRPr lang="es-CO" b="1" i="1" dirty="0" smtClean="0">
              <a:solidFill>
                <a:srgbClr val="C00000"/>
              </a:solidFill>
              <a:latin typeface="Arial" pitchFamily="34" charset="0"/>
              <a:cs typeface="Arial" pitchFamily="34" charset="0"/>
            </a:endParaRPr>
          </a:p>
          <a:p>
            <a:pPr algn="ctr"/>
            <a:r>
              <a:rPr lang="es-CO" b="1" i="1" dirty="0" smtClean="0">
                <a:solidFill>
                  <a:srgbClr val="C00000"/>
                </a:solidFill>
                <a:latin typeface="Arial" pitchFamily="34" charset="0"/>
                <a:cs typeface="Arial" pitchFamily="34" charset="0"/>
              </a:rPr>
              <a:t>(cursos adicionales)</a:t>
            </a:r>
            <a:endParaRPr lang="es-ES" b="1" i="1" dirty="0">
              <a:solidFill>
                <a:srgbClr val="C00000"/>
              </a:solidFill>
              <a:latin typeface="Arial" pitchFamily="34" charset="0"/>
              <a:cs typeface="Arial" pitchFamily="34" charset="0"/>
            </a:endParaRPr>
          </a:p>
        </p:txBody>
      </p:sp>
      <p:sp>
        <p:nvSpPr>
          <p:cNvPr id="13" name="12 Rectángulo"/>
          <p:cNvSpPr/>
          <p:nvPr/>
        </p:nvSpPr>
        <p:spPr>
          <a:xfrm>
            <a:off x="3864488" y="591071"/>
            <a:ext cx="1383712" cy="461665"/>
          </a:xfrm>
          <a:prstGeom prst="rect">
            <a:avLst/>
          </a:prstGeom>
        </p:spPr>
        <p:txBody>
          <a:bodyPr wrap="none">
            <a:spAutoFit/>
          </a:bodyPr>
          <a:lstStyle/>
          <a:p>
            <a:r>
              <a:rPr lang="es-CO" b="1" i="1" dirty="0">
                <a:solidFill>
                  <a:srgbClr val="C00000"/>
                </a:solidFill>
                <a:latin typeface="Arial" pitchFamily="34" charset="0"/>
                <a:cs typeface="Arial" pitchFamily="34" charset="0"/>
              </a:rPr>
              <a:t>(2012B) </a:t>
            </a:r>
            <a:endParaRPr lang="es-CO" dirty="0"/>
          </a:p>
        </p:txBody>
      </p:sp>
      <p:sp>
        <p:nvSpPr>
          <p:cNvPr id="14" name="13 Rectángulo"/>
          <p:cNvSpPr/>
          <p:nvPr/>
        </p:nvSpPr>
        <p:spPr>
          <a:xfrm>
            <a:off x="0" y="116632"/>
            <a:ext cx="6174432" cy="400110"/>
          </a:xfrm>
          <a:prstGeom prst="rect">
            <a:avLst/>
          </a:prstGeom>
        </p:spPr>
        <p:txBody>
          <a:bodyPr wrap="square">
            <a:spAutoFit/>
          </a:bodyPr>
          <a:lstStyle/>
          <a:p>
            <a:r>
              <a:rPr lang="es-CO" sz="2000" b="1" dirty="0">
                <a:solidFill>
                  <a:srgbClr val="C00000"/>
                </a:solidFill>
                <a:latin typeface="Arial" pitchFamily="34" charset="0"/>
                <a:cs typeface="Arial" pitchFamily="34" charset="0"/>
              </a:rPr>
              <a:t>Estadísticas asociadas con los cursos de Física </a:t>
            </a:r>
          </a:p>
        </p:txBody>
      </p:sp>
    </p:spTree>
    <p:extLst>
      <p:ext uri="{BB962C8B-B14F-4D97-AF65-F5344CB8AC3E}">
        <p14:creationId xmlns:p14="http://schemas.microsoft.com/office/powerpoint/2010/main" val="337484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289E2DA-6AE2-4602-9C17-461B92A80823}" type="slidenum">
              <a:rPr lang="es-ES" smtClean="0"/>
              <a:pPr/>
              <a:t>6</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72036978"/>
              </p:ext>
            </p:extLst>
          </p:nvPr>
        </p:nvGraphicFramePr>
        <p:xfrm>
          <a:off x="611560" y="2492896"/>
          <a:ext cx="7772402" cy="2366312"/>
        </p:xfrm>
        <a:graphic>
          <a:graphicData uri="http://schemas.openxmlformats.org/drawingml/2006/table">
            <a:tbl>
              <a:tblPr>
                <a:tableStyleId>{5C22544A-7EE6-4342-B048-85BDC9FD1C3A}</a:tableStyleId>
              </a:tblPr>
              <a:tblGrid>
                <a:gridCol w="1310551"/>
                <a:gridCol w="749969"/>
                <a:gridCol w="772695"/>
                <a:gridCol w="727242"/>
                <a:gridCol w="727242"/>
                <a:gridCol w="929254"/>
                <a:gridCol w="878751"/>
                <a:gridCol w="838349"/>
                <a:gridCol w="838349"/>
              </a:tblGrid>
              <a:tr h="158981">
                <a:tc gridSpan="4">
                  <a:txBody>
                    <a:bodyPr/>
                    <a:lstStyle/>
                    <a:p>
                      <a:pPr algn="l" fontAlgn="b"/>
                      <a:r>
                        <a:rPr lang="es-CO" sz="1000" u="none" strike="noStrike" dirty="0">
                          <a:effectLst/>
                        </a:rPr>
                        <a:t>Total de estudiantes matriculados en asignaturas de </a:t>
                      </a:r>
                      <a:r>
                        <a:rPr lang="es-CO" sz="1000" u="none" strike="noStrike" dirty="0" smtClean="0">
                          <a:effectLst/>
                        </a:rPr>
                        <a:t>física</a:t>
                      </a:r>
                      <a:endParaRPr lang="es-CO" sz="1000" b="0" i="0" u="none" strike="noStrike" dirty="0">
                        <a:solidFill>
                          <a:srgbClr val="000000"/>
                        </a:solidFill>
                        <a:effectLst/>
                        <a:latin typeface="Calibri"/>
                      </a:endParaRPr>
                    </a:p>
                  </a:txBody>
                  <a:tcPr marL="7571" marR="7571" marT="7571" marB="0" anchor="b"/>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u="none" strike="noStrike" dirty="0">
                          <a:effectLst/>
                        </a:rPr>
                        <a:t>608</a:t>
                      </a:r>
                      <a:endParaRPr lang="es-CO" sz="1000" b="0" i="0" u="none" strike="noStrike" dirty="0">
                        <a:solidFill>
                          <a:srgbClr val="000000"/>
                        </a:solidFill>
                        <a:effectLst/>
                        <a:latin typeface="Calibri"/>
                      </a:endParaRPr>
                    </a:p>
                  </a:txBody>
                  <a:tcPr marL="7571" marR="7571" marT="7571" marB="0" anchor="b"/>
                </a:tc>
                <a:tc>
                  <a:txBody>
                    <a:bodyPr/>
                    <a:lstStyle/>
                    <a:p>
                      <a:pPr algn="ctr" fontAlgn="b"/>
                      <a:r>
                        <a:rPr lang="es-CO" sz="900" u="none" strike="noStrike">
                          <a:effectLst/>
                        </a:rPr>
                        <a:t>100%</a:t>
                      </a:r>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158981">
                <a:tc gridSpan="4">
                  <a:txBody>
                    <a:bodyPr/>
                    <a:lstStyle/>
                    <a:p>
                      <a:pPr algn="l" fontAlgn="b"/>
                      <a:r>
                        <a:rPr lang="es-CO" sz="1000" u="none" strike="noStrike" dirty="0">
                          <a:effectLst/>
                        </a:rPr>
                        <a:t>Total de estudiantes que ganan la asignatura con &gt;igual 3.0</a:t>
                      </a:r>
                      <a:endParaRPr lang="es-CO" sz="1000" b="0" i="0" u="none" strike="noStrike" dirty="0">
                        <a:solidFill>
                          <a:srgbClr val="000000"/>
                        </a:solidFill>
                        <a:effectLst/>
                        <a:latin typeface="Calibri"/>
                      </a:endParaRPr>
                    </a:p>
                  </a:txBody>
                  <a:tcPr marL="7571" marR="7571" marT="7571" marB="0" anchor="b"/>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u="none" strike="noStrike">
                          <a:effectLst/>
                        </a:rPr>
                        <a:t>395</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64.97%</a:t>
                      </a:r>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158981">
                <a:tc gridSpan="3">
                  <a:txBody>
                    <a:bodyPr/>
                    <a:lstStyle/>
                    <a:p>
                      <a:pPr algn="l" fontAlgn="b"/>
                      <a:r>
                        <a:rPr lang="es-CO" sz="1000" u="none" strike="noStrike">
                          <a:effectLst/>
                        </a:rPr>
                        <a:t>total de estudiantes que pierden la asignatura con &lt;2.94</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213</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dirty="0">
                          <a:effectLst/>
                        </a:rPr>
                        <a:t>35.03%</a:t>
                      </a:r>
                      <a:endParaRPr lang="es-CO" sz="900" b="0" i="0" u="none" strike="noStrike" dirty="0">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1000" u="none" strike="noStrike">
                          <a:effectLst/>
                        </a:rPr>
                        <a:t>Numero de estudiantes que habilitan </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63</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10.03%</a:t>
                      </a:r>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158981">
                <a:tc gridSpan="3">
                  <a:txBody>
                    <a:bodyPr/>
                    <a:lstStyle/>
                    <a:p>
                      <a:pPr algn="l" fontAlgn="b"/>
                      <a:r>
                        <a:rPr lang="es-CO" sz="1000" u="none" strike="noStrike" dirty="0">
                          <a:effectLst/>
                        </a:rPr>
                        <a:t>numero de estudiantes que ganaron la </a:t>
                      </a:r>
                      <a:r>
                        <a:rPr lang="es-CO" sz="1000" u="none" strike="noStrike" dirty="0" smtClean="0">
                          <a:effectLst/>
                        </a:rPr>
                        <a:t>habilitación </a:t>
                      </a:r>
                      <a:endParaRPr lang="es-CO" sz="1000" b="0" i="0" u="none" strike="noStrike" dirty="0">
                        <a:solidFill>
                          <a:srgbClr val="000000"/>
                        </a:solidFill>
                        <a:effectLst/>
                        <a:latin typeface="Calibri"/>
                      </a:endParaRPr>
                    </a:p>
                  </a:txBody>
                  <a:tcPr marL="7571" marR="7571" marT="7571" marB="0" anchor="b"/>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35</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5.42%</a:t>
                      </a:r>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158981">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l" fontAlgn="b"/>
                      <a:endParaRPr lang="es-CO" sz="1000" b="0" i="0" u="none" strike="noStrike" dirty="0">
                        <a:solidFill>
                          <a:srgbClr val="000000"/>
                        </a:solidFill>
                        <a:effectLst/>
                        <a:latin typeface="Calibri"/>
                      </a:endParaRPr>
                    </a:p>
                  </a:txBody>
                  <a:tcPr marL="7571" marR="7571" marT="7571" marB="0" anchor="b"/>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ctr" fontAlgn="b"/>
                      <a:endParaRPr lang="es-CO" sz="10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r>
              <a:tr h="302821">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l" fontAlgn="b"/>
                      <a:endParaRPr lang="es-CO" sz="1000" b="0" i="0" u="none" strike="noStrike" dirty="0">
                        <a:solidFill>
                          <a:srgbClr val="000000"/>
                        </a:solidFill>
                        <a:effectLst/>
                        <a:latin typeface="Calibri"/>
                      </a:endParaRPr>
                    </a:p>
                  </a:txBody>
                  <a:tcPr marL="7571" marR="7571" marT="7571" marB="0" anchor="b"/>
                </a:tc>
                <a:tc>
                  <a:txBody>
                    <a:bodyPr/>
                    <a:lstStyle/>
                    <a:p>
                      <a:pPr algn="l" fontAlgn="b"/>
                      <a:endParaRPr lang="es-CO" sz="1000" b="0" i="0" u="none" strike="noStrike">
                        <a:solidFill>
                          <a:srgbClr val="000000"/>
                        </a:solidFill>
                        <a:effectLst/>
                        <a:latin typeface="Calibri"/>
                      </a:endParaRPr>
                    </a:p>
                  </a:txBody>
                  <a:tcPr marL="7571" marR="7571" marT="7571" marB="0" anchor="b"/>
                </a:tc>
                <a:tc>
                  <a:txBody>
                    <a:bodyPr/>
                    <a:lstStyle/>
                    <a:p>
                      <a:pPr algn="ctr" fontAlgn="b"/>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Aprobacion sin </a:t>
                      </a:r>
                      <a:br>
                        <a:rPr lang="es-CO" sz="900" u="none" strike="noStrike">
                          <a:effectLst/>
                        </a:rPr>
                      </a:br>
                      <a:r>
                        <a:rPr lang="es-CO" sz="900" u="none" strike="noStrike">
                          <a:effectLst/>
                        </a:rPr>
                        <a:t>habilitacion </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Habilitaciones </a:t>
                      </a:r>
                      <a:br>
                        <a:rPr lang="es-CO" sz="900" u="none" strike="noStrike">
                          <a:effectLst/>
                        </a:rPr>
                      </a:br>
                      <a:r>
                        <a:rPr lang="es-CO" sz="900" u="none" strike="noStrike">
                          <a:effectLst/>
                        </a:rPr>
                        <a:t>aprobadas</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Aprobacion total  </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porcentaje </a:t>
                      </a:r>
                      <a:br>
                        <a:rPr lang="es-CO" sz="900" u="none" strike="noStrike">
                          <a:effectLst/>
                        </a:rPr>
                      </a:br>
                      <a:r>
                        <a:rPr lang="es-CO" sz="900" u="none" strike="noStrike">
                          <a:effectLst/>
                        </a:rPr>
                        <a:t>de aprobacion</a:t>
                      </a:r>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1000" u="none" strike="noStrike">
                          <a:effectLst/>
                        </a:rPr>
                        <a:t>Estudiantes de mecanica matriculados</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900" b="0" i="0" u="none" strike="noStrike" dirty="0">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81</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dirty="0">
                          <a:effectLst/>
                        </a:rPr>
                        <a:t>61</a:t>
                      </a:r>
                      <a:endParaRPr lang="es-CO" sz="900" b="0" i="0" u="none" strike="noStrike" dirty="0">
                        <a:solidFill>
                          <a:srgbClr val="000000"/>
                        </a:solidFill>
                        <a:effectLst/>
                        <a:latin typeface="Calibri"/>
                      </a:endParaRPr>
                    </a:p>
                  </a:txBody>
                  <a:tcPr marL="7571" marR="7571" marT="7571" marB="0" anchor="b"/>
                </a:tc>
                <a:tc>
                  <a:txBody>
                    <a:bodyPr/>
                    <a:lstStyle/>
                    <a:p>
                      <a:pPr algn="ctr" fontAlgn="b"/>
                      <a:r>
                        <a:rPr lang="es-CO" sz="900" u="none" strike="noStrike">
                          <a:effectLst/>
                        </a:rPr>
                        <a:t>5</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66</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81.48%</a:t>
                      </a:r>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900" u="none" strike="noStrike">
                          <a:effectLst/>
                        </a:rPr>
                        <a:t>Estudiantes de sistemas  matriculados</a:t>
                      </a:r>
                      <a:endParaRPr lang="es-CO" sz="9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23</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12</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2</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14</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60.86%</a:t>
                      </a:r>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1000" u="none" strike="noStrike">
                          <a:effectLst/>
                        </a:rPr>
                        <a:t>Estudiantes de Industrial  matriculados</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162</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dirty="0">
                          <a:effectLst/>
                        </a:rPr>
                        <a:t>106</a:t>
                      </a:r>
                      <a:endParaRPr lang="es-CO" sz="900" b="0" i="0" u="none" strike="noStrike" dirty="0">
                        <a:solidFill>
                          <a:srgbClr val="000000"/>
                        </a:solidFill>
                        <a:effectLst/>
                        <a:latin typeface="Calibri"/>
                      </a:endParaRPr>
                    </a:p>
                  </a:txBody>
                  <a:tcPr marL="7571" marR="7571" marT="7571" marB="0" anchor="b"/>
                </a:tc>
                <a:tc>
                  <a:txBody>
                    <a:bodyPr/>
                    <a:lstStyle/>
                    <a:p>
                      <a:pPr algn="ctr" fontAlgn="b"/>
                      <a:r>
                        <a:rPr lang="es-CO" sz="900" u="none" strike="noStrike">
                          <a:effectLst/>
                        </a:rPr>
                        <a:t>4</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110</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67.9%</a:t>
                      </a:r>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1000" u="none" strike="noStrike">
                          <a:effectLst/>
                        </a:rPr>
                        <a:t>Estudiantes de electronica matriculados</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49</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39</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2</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41</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83.67%</a:t>
                      </a:r>
                      <a:endParaRPr lang="es-CO" sz="900" b="0" i="0" u="none" strike="noStrike">
                        <a:solidFill>
                          <a:srgbClr val="000000"/>
                        </a:solidFill>
                        <a:effectLst/>
                        <a:latin typeface="Calibri"/>
                      </a:endParaRPr>
                    </a:p>
                  </a:txBody>
                  <a:tcPr marL="7571" marR="7571" marT="7571" marB="0" anchor="b"/>
                </a:tc>
              </a:tr>
              <a:tr h="158981">
                <a:tc gridSpan="2">
                  <a:txBody>
                    <a:bodyPr/>
                    <a:lstStyle/>
                    <a:p>
                      <a:pPr algn="l" fontAlgn="b"/>
                      <a:r>
                        <a:rPr lang="es-CO" sz="1000" u="none" strike="noStrike">
                          <a:effectLst/>
                        </a:rPr>
                        <a:t>Estudiantes de Civil matriculados</a:t>
                      </a:r>
                      <a:endParaRPr lang="es-CO" sz="1000" b="0" i="0" u="none" strike="noStrike">
                        <a:solidFill>
                          <a:srgbClr val="000000"/>
                        </a:solidFill>
                        <a:effectLst/>
                        <a:latin typeface="Calibri"/>
                      </a:endParaRPr>
                    </a:p>
                  </a:txBody>
                  <a:tcPr marL="7571" marR="7571" marT="7571" marB="0" anchor="b"/>
                </a:tc>
                <a:tc hMerge="1">
                  <a:txBody>
                    <a:bodyPr/>
                    <a:lstStyle/>
                    <a:p>
                      <a:endParaRPr lang="es-CO"/>
                    </a:p>
                  </a:txBody>
                  <a:tcPr/>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ctr" fontAlgn="b"/>
                      <a:r>
                        <a:rPr lang="es-CO" sz="1000" u="none" strike="noStrike">
                          <a:effectLst/>
                        </a:rPr>
                        <a:t>201</a:t>
                      </a:r>
                      <a:endParaRPr lang="es-CO" sz="10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124</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a:effectLst/>
                        </a:rPr>
                        <a:t>16</a:t>
                      </a:r>
                      <a:endParaRPr lang="es-CO" sz="900" b="0" i="0" u="none" strike="noStrike">
                        <a:solidFill>
                          <a:srgbClr val="000000"/>
                        </a:solidFill>
                        <a:effectLst/>
                        <a:latin typeface="Calibri"/>
                      </a:endParaRPr>
                    </a:p>
                  </a:txBody>
                  <a:tcPr marL="7571" marR="7571" marT="7571" marB="0" anchor="b"/>
                </a:tc>
                <a:tc>
                  <a:txBody>
                    <a:bodyPr/>
                    <a:lstStyle/>
                    <a:p>
                      <a:pPr algn="ctr" fontAlgn="b"/>
                      <a:r>
                        <a:rPr lang="es-CO" sz="900" u="none" strike="noStrike" dirty="0">
                          <a:effectLst/>
                        </a:rPr>
                        <a:t>140</a:t>
                      </a:r>
                      <a:endParaRPr lang="es-CO" sz="900" b="0" i="0" u="none" strike="noStrike" dirty="0">
                        <a:solidFill>
                          <a:srgbClr val="000000"/>
                        </a:solidFill>
                        <a:effectLst/>
                        <a:latin typeface="Calibri"/>
                      </a:endParaRPr>
                    </a:p>
                  </a:txBody>
                  <a:tcPr marL="7571" marR="7571" marT="7571" marB="0" anchor="b"/>
                </a:tc>
                <a:tc>
                  <a:txBody>
                    <a:bodyPr/>
                    <a:lstStyle/>
                    <a:p>
                      <a:pPr algn="ctr" fontAlgn="b"/>
                      <a:r>
                        <a:rPr lang="es-CO" sz="900" u="none" strike="noStrike" dirty="0">
                          <a:effectLst/>
                        </a:rPr>
                        <a:t>69.65%</a:t>
                      </a:r>
                      <a:endParaRPr lang="es-CO" sz="900" b="0" i="0" u="none" strike="noStrike" dirty="0">
                        <a:solidFill>
                          <a:srgbClr val="000000"/>
                        </a:solidFill>
                        <a:effectLst/>
                        <a:latin typeface="Calibri"/>
                      </a:endParaRPr>
                    </a:p>
                  </a:txBody>
                  <a:tcPr marL="7571" marR="7571" marT="7571" marB="0" anchor="b"/>
                </a:tc>
              </a:tr>
              <a:tr h="151410">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a:solidFill>
                          <a:srgbClr val="000000"/>
                        </a:solidFill>
                        <a:effectLst/>
                        <a:latin typeface="Calibri"/>
                      </a:endParaRPr>
                    </a:p>
                  </a:txBody>
                  <a:tcPr marL="7571" marR="7571" marT="7571" marB="0" anchor="b"/>
                </a:tc>
                <a:tc>
                  <a:txBody>
                    <a:bodyPr/>
                    <a:lstStyle/>
                    <a:p>
                      <a:pPr algn="l" fontAlgn="b"/>
                      <a:endParaRPr lang="es-CO" sz="900" b="0" i="0" u="none" strike="noStrike" dirty="0">
                        <a:solidFill>
                          <a:srgbClr val="000000"/>
                        </a:solidFill>
                        <a:effectLst/>
                        <a:latin typeface="Calibri"/>
                      </a:endParaRPr>
                    </a:p>
                  </a:txBody>
                  <a:tcPr marL="7571" marR="7571" marT="7571" marB="0" anchor="b"/>
                </a:tc>
                <a:tc>
                  <a:txBody>
                    <a:bodyPr/>
                    <a:lstStyle/>
                    <a:p>
                      <a:pPr algn="ctr" fontAlgn="b"/>
                      <a:endParaRPr lang="es-CO" sz="900" b="0" i="0" u="none" strike="noStrike" dirty="0">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a:solidFill>
                          <a:srgbClr val="000000"/>
                        </a:solidFill>
                        <a:effectLst/>
                        <a:latin typeface="Calibri"/>
                      </a:endParaRPr>
                    </a:p>
                  </a:txBody>
                  <a:tcPr marL="7571" marR="7571" marT="7571" marB="0" anchor="b"/>
                </a:tc>
                <a:tc>
                  <a:txBody>
                    <a:bodyPr/>
                    <a:lstStyle/>
                    <a:p>
                      <a:pPr algn="ctr" fontAlgn="b"/>
                      <a:endParaRPr lang="es-CO" sz="900" b="0" i="0" u="none" strike="noStrike" dirty="0">
                        <a:solidFill>
                          <a:srgbClr val="000000"/>
                        </a:solidFill>
                        <a:effectLst/>
                        <a:latin typeface="Calibri"/>
                      </a:endParaRPr>
                    </a:p>
                  </a:txBody>
                  <a:tcPr marL="7571" marR="7571" marT="7571" marB="0" anchor="b"/>
                </a:tc>
              </a:tr>
            </a:tbl>
          </a:graphicData>
        </a:graphic>
      </p:graphicFrame>
      <p:sp>
        <p:nvSpPr>
          <p:cNvPr id="7" name="6 Rectángulo"/>
          <p:cNvSpPr/>
          <p:nvPr/>
        </p:nvSpPr>
        <p:spPr>
          <a:xfrm>
            <a:off x="2915816" y="1412776"/>
            <a:ext cx="4572000" cy="461665"/>
          </a:xfrm>
          <a:prstGeom prst="rect">
            <a:avLst/>
          </a:prstGeom>
        </p:spPr>
        <p:txBody>
          <a:bodyPr>
            <a:spAutoFit/>
          </a:bodyPr>
          <a:lstStyle/>
          <a:p>
            <a:r>
              <a:rPr lang="es-CO" b="1" dirty="0" smtClean="0">
                <a:solidFill>
                  <a:srgbClr val="C00000"/>
                </a:solidFill>
                <a:latin typeface="Arial" pitchFamily="34" charset="0"/>
                <a:cs typeface="Arial" pitchFamily="34" charset="0"/>
              </a:rPr>
              <a:t>Estadística global </a:t>
            </a:r>
            <a:endParaRPr lang="es-CO" b="1" dirty="0">
              <a:solidFill>
                <a:srgbClr val="C00000"/>
              </a:solidFill>
              <a:latin typeface="Arial" pitchFamily="34" charset="0"/>
              <a:cs typeface="Arial" pitchFamily="34" charset="0"/>
            </a:endParaRPr>
          </a:p>
        </p:txBody>
      </p:sp>
      <p:sp>
        <p:nvSpPr>
          <p:cNvPr id="8" name="7 Rectángulo"/>
          <p:cNvSpPr/>
          <p:nvPr/>
        </p:nvSpPr>
        <p:spPr>
          <a:xfrm>
            <a:off x="0" y="116632"/>
            <a:ext cx="6174432" cy="400110"/>
          </a:xfrm>
          <a:prstGeom prst="rect">
            <a:avLst/>
          </a:prstGeom>
        </p:spPr>
        <p:txBody>
          <a:bodyPr wrap="square">
            <a:spAutoFit/>
          </a:bodyPr>
          <a:lstStyle/>
          <a:p>
            <a:r>
              <a:rPr lang="es-CO" sz="2000" b="1" dirty="0">
                <a:solidFill>
                  <a:srgbClr val="C00000"/>
                </a:solidFill>
                <a:latin typeface="Arial" pitchFamily="34" charset="0"/>
                <a:cs typeface="Arial" pitchFamily="34" charset="0"/>
              </a:rPr>
              <a:t>Estadísticas asociadas con los cursos de Física </a:t>
            </a:r>
          </a:p>
        </p:txBody>
      </p:sp>
    </p:spTree>
    <p:extLst>
      <p:ext uri="{BB962C8B-B14F-4D97-AF65-F5344CB8AC3E}">
        <p14:creationId xmlns:p14="http://schemas.microsoft.com/office/powerpoint/2010/main" val="16817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1969676"/>
            <a:ext cx="3680816" cy="523220"/>
          </a:xfrm>
          <a:prstGeom prst="rect">
            <a:avLst/>
          </a:prstGeom>
          <a:noFill/>
        </p:spPr>
        <p:txBody>
          <a:bodyPr wrap="none" rtlCol="0">
            <a:spAutoFit/>
          </a:bodyPr>
          <a:lstStyle/>
          <a:p>
            <a:r>
              <a:rPr lang="es-CO" sz="2800" b="1" i="1" dirty="0" smtClean="0">
                <a:solidFill>
                  <a:srgbClr val="C00000"/>
                </a:solidFill>
                <a:latin typeface="Arial" pitchFamily="34" charset="0"/>
                <a:cs typeface="Arial" pitchFamily="34" charset="0"/>
              </a:rPr>
              <a:t>Que es aprendizaje?</a:t>
            </a:r>
            <a:endParaRPr lang="es-ES" sz="2800" b="1" i="1" dirty="0">
              <a:solidFill>
                <a:srgbClr val="C00000"/>
              </a:solidFill>
              <a:latin typeface="Arial" pitchFamily="34" charset="0"/>
              <a:cs typeface="Arial" pitchFamily="34" charset="0"/>
            </a:endParaRPr>
          </a:p>
        </p:txBody>
      </p:sp>
      <p:sp>
        <p:nvSpPr>
          <p:cNvPr id="8" name="7 Rectángulo"/>
          <p:cNvSpPr/>
          <p:nvPr/>
        </p:nvSpPr>
        <p:spPr>
          <a:xfrm>
            <a:off x="611559" y="3789040"/>
            <a:ext cx="7453635" cy="2677656"/>
          </a:xfrm>
          <a:prstGeom prst="rect">
            <a:avLst/>
          </a:prstGeom>
        </p:spPr>
        <p:txBody>
          <a:bodyPr wrap="square">
            <a:spAutoFit/>
          </a:bodyPr>
          <a:lstStyle/>
          <a:p>
            <a:pPr algn="just"/>
            <a:r>
              <a:rPr lang="es-CO" sz="2400" dirty="0" smtClean="0">
                <a:latin typeface="Arial" pitchFamily="34" charset="0"/>
                <a:cs typeface="Arial" pitchFamily="34" charset="0"/>
              </a:rPr>
              <a:t>El aprendizaje es el proceso mediante el cual se adquiere una determinada habilidad, destreza, conocimiento , conducta o valores como resultado de estudio, la experiencia, la instrucción, razonamiento y observación, en el que se asimila una información o se adopta una nueva estrategia de conocimiento y acción.</a:t>
            </a:r>
            <a:endParaRPr lang="es-ES" sz="2400" dirty="0">
              <a:latin typeface="Arial" pitchFamily="34" charset="0"/>
              <a:cs typeface="Arial" pitchFamily="34" charset="0"/>
            </a:endParaRPr>
          </a:p>
        </p:txBody>
      </p:sp>
      <p:sp>
        <p:nvSpPr>
          <p:cNvPr id="9" name="8 CuadroTexto"/>
          <p:cNvSpPr txBox="1"/>
          <p:nvPr/>
        </p:nvSpPr>
        <p:spPr>
          <a:xfrm>
            <a:off x="3023827" y="313492"/>
            <a:ext cx="2952329" cy="523220"/>
          </a:xfrm>
          <a:prstGeom prst="rect">
            <a:avLst/>
          </a:prstGeom>
          <a:noFill/>
        </p:spPr>
        <p:txBody>
          <a:bodyPr wrap="square" rtlCol="0">
            <a:spAutoFit/>
          </a:bodyPr>
          <a:lstStyle/>
          <a:p>
            <a:r>
              <a:rPr lang="es-CO" sz="2800" b="1" dirty="0" smtClean="0">
                <a:solidFill>
                  <a:srgbClr val="C00000"/>
                </a:solidFill>
                <a:latin typeface="Arial" pitchFamily="34" charset="0"/>
                <a:cs typeface="Arial" pitchFamily="34" charset="0"/>
              </a:rPr>
              <a:t>INTRODUCCION</a:t>
            </a:r>
            <a:r>
              <a:rPr lang="es-CO" sz="2800" b="1" dirty="0" smtClean="0">
                <a:solidFill>
                  <a:srgbClr val="FF0000"/>
                </a:solidFill>
                <a:latin typeface="Arial" pitchFamily="34" charset="0"/>
                <a:cs typeface="Arial" pitchFamily="34" charset="0"/>
              </a:rPr>
              <a:t> </a:t>
            </a:r>
            <a:endParaRPr lang="es-ES" sz="2800" b="1" dirty="0">
              <a:solidFill>
                <a:srgbClr val="FF0000"/>
              </a:solidFill>
              <a:latin typeface="Arial" pitchFamily="34" charset="0"/>
              <a:cs typeface="Arial" pitchFamily="34" charset="0"/>
            </a:endParaRPr>
          </a:p>
        </p:txBody>
      </p:sp>
      <p:pic>
        <p:nvPicPr>
          <p:cNvPr id="11" name="Picture 2" descr="http://t3.gstatic.com/images?q=tbn:ANd9GcQLVgUVFeJH2ec9EvO8Tp_GuqPnSl2ozlXlXnho5YV2wxVKise9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03414"/>
            <a:ext cx="3205163" cy="226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0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6925" y="1033572"/>
            <a:ext cx="8657563" cy="523220"/>
          </a:xfrm>
          <a:prstGeom prst="rect">
            <a:avLst/>
          </a:prstGeom>
          <a:noFill/>
        </p:spPr>
        <p:txBody>
          <a:bodyPr wrap="none" rtlCol="0">
            <a:spAutoFit/>
          </a:bodyPr>
          <a:lstStyle/>
          <a:p>
            <a:pPr algn="ctr"/>
            <a:r>
              <a:rPr lang="es-CO" sz="2800" b="1" i="1" dirty="0" smtClean="0">
                <a:solidFill>
                  <a:srgbClr val="C00000"/>
                </a:solidFill>
                <a:latin typeface="Arial" pitchFamily="34" charset="0"/>
                <a:cs typeface="Arial" pitchFamily="34" charset="0"/>
              </a:rPr>
              <a:t>Actitud del docente frente al ejercicio de enseñar</a:t>
            </a:r>
            <a:r>
              <a:rPr lang="es-CO" sz="2800" b="1" i="1" dirty="0" smtClean="0">
                <a:solidFill>
                  <a:srgbClr val="FF0000"/>
                </a:solidFill>
                <a:latin typeface="Arial" pitchFamily="34" charset="0"/>
                <a:cs typeface="Arial" pitchFamily="34" charset="0"/>
              </a:rPr>
              <a:t>.</a:t>
            </a:r>
            <a:endParaRPr lang="es-ES" sz="2800" b="1" i="1" dirty="0">
              <a:solidFill>
                <a:srgbClr val="FF0000"/>
              </a:solidFill>
              <a:latin typeface="Arial" pitchFamily="34" charset="0"/>
              <a:cs typeface="Arial" pitchFamily="34" charset="0"/>
            </a:endParaRPr>
          </a:p>
        </p:txBody>
      </p:sp>
      <p:sp>
        <p:nvSpPr>
          <p:cNvPr id="5" name="4 Rectángulo"/>
          <p:cNvSpPr/>
          <p:nvPr/>
        </p:nvSpPr>
        <p:spPr>
          <a:xfrm>
            <a:off x="107504" y="260648"/>
            <a:ext cx="2664512"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INTRODUCCION </a:t>
            </a:r>
            <a:endParaRPr lang="es-ES" b="1" dirty="0">
              <a:solidFill>
                <a:srgbClr val="C00000"/>
              </a:solidFill>
              <a:latin typeface="Arial" pitchFamily="34" charset="0"/>
              <a:cs typeface="Arial" pitchFamily="34" charset="0"/>
            </a:endParaRPr>
          </a:p>
        </p:txBody>
      </p:sp>
      <p:sp>
        <p:nvSpPr>
          <p:cNvPr id="2" name="1 CuadroTexto"/>
          <p:cNvSpPr txBox="1"/>
          <p:nvPr/>
        </p:nvSpPr>
        <p:spPr>
          <a:xfrm>
            <a:off x="395536" y="1547500"/>
            <a:ext cx="6607899" cy="769441"/>
          </a:xfrm>
          <a:prstGeom prst="rect">
            <a:avLst/>
          </a:prstGeom>
          <a:noFill/>
        </p:spPr>
        <p:txBody>
          <a:bodyPr wrap="none" rtlCol="0">
            <a:spAutoFit/>
          </a:bodyPr>
          <a:lstStyle/>
          <a:p>
            <a:r>
              <a:rPr lang="es-CO" sz="2000" dirty="0" smtClean="0">
                <a:latin typeface="Arial" pitchFamily="34" charset="0"/>
                <a:cs typeface="Arial" pitchFamily="34" charset="0"/>
              </a:rPr>
              <a:t>El docente debe contar con unos atributos que lo hagan </a:t>
            </a:r>
          </a:p>
          <a:p>
            <a:r>
              <a:rPr lang="es-CO" sz="2000" dirty="0" smtClean="0">
                <a:latin typeface="Arial" pitchFamily="34" charset="0"/>
                <a:cs typeface="Arial" pitchFamily="34" charset="0"/>
              </a:rPr>
              <a:t>competitivo frente a la enseñanza</a:t>
            </a:r>
            <a:r>
              <a:rPr lang="es-CO" dirty="0" smtClean="0">
                <a:latin typeface="Arial" pitchFamily="34" charset="0"/>
                <a:cs typeface="Arial" pitchFamily="34" charset="0"/>
              </a:rPr>
              <a:t>.</a:t>
            </a:r>
            <a:endParaRPr lang="es-ES" dirty="0">
              <a:latin typeface="Arial" pitchFamily="34" charset="0"/>
              <a:cs typeface="Arial" pitchFamily="34" charset="0"/>
            </a:endParaRPr>
          </a:p>
        </p:txBody>
      </p:sp>
      <p:sp>
        <p:nvSpPr>
          <p:cNvPr id="3" name="2 CuadroTexto"/>
          <p:cNvSpPr txBox="1"/>
          <p:nvPr/>
        </p:nvSpPr>
        <p:spPr>
          <a:xfrm>
            <a:off x="107505" y="2635165"/>
            <a:ext cx="6408711" cy="3170099"/>
          </a:xfrm>
          <a:prstGeom prst="rect">
            <a:avLst/>
          </a:prstGeom>
          <a:noFill/>
        </p:spPr>
        <p:txBody>
          <a:bodyPr wrap="square" rtlCol="0">
            <a:spAutoFit/>
          </a:bodyPr>
          <a:lstStyle/>
          <a:p>
            <a:pPr marL="285750" indent="-285750">
              <a:buFont typeface="Arial" pitchFamily="34" charset="0"/>
              <a:buChar char="•"/>
            </a:pPr>
            <a:r>
              <a:rPr lang="es-CO" sz="2000" dirty="0" smtClean="0">
                <a:latin typeface="Arial" pitchFamily="34" charset="0"/>
                <a:cs typeface="Arial" pitchFamily="34" charset="0"/>
              </a:rPr>
              <a:t>Pasión por su trabajo</a:t>
            </a:r>
          </a:p>
          <a:p>
            <a:pPr marL="285750" indent="-285750">
              <a:buFont typeface="Arial" pitchFamily="34" charset="0"/>
              <a:buChar char="•"/>
            </a:pPr>
            <a:r>
              <a:rPr lang="es-CO" sz="2000" dirty="0" smtClean="0">
                <a:latin typeface="Arial" pitchFamily="34" charset="0"/>
                <a:cs typeface="Arial" pitchFamily="34" charset="0"/>
              </a:rPr>
              <a:t>Placer de comunicar ideas</a:t>
            </a:r>
          </a:p>
          <a:p>
            <a:pPr marL="285750" indent="-285750">
              <a:buFont typeface="Arial" pitchFamily="34" charset="0"/>
              <a:buChar char="•"/>
            </a:pPr>
            <a:r>
              <a:rPr lang="es-CO" sz="2000" dirty="0" smtClean="0">
                <a:latin typeface="Arial" pitchFamily="34" charset="0"/>
                <a:cs typeface="Arial" pitchFamily="34" charset="0"/>
              </a:rPr>
              <a:t>Ser dinámico y flexible al cambio </a:t>
            </a:r>
          </a:p>
          <a:p>
            <a:pPr marL="285750" indent="-285750">
              <a:buFont typeface="Arial" pitchFamily="34" charset="0"/>
              <a:buChar char="•"/>
            </a:pPr>
            <a:r>
              <a:rPr lang="es-CO" sz="2000" dirty="0" smtClean="0">
                <a:latin typeface="Arial" pitchFamily="34" charset="0"/>
                <a:cs typeface="Arial" pitchFamily="34" charset="0"/>
              </a:rPr>
              <a:t>Ser líder </a:t>
            </a:r>
          </a:p>
          <a:p>
            <a:pPr marL="285750" indent="-285750">
              <a:buFont typeface="Arial" pitchFamily="34" charset="0"/>
              <a:buChar char="•"/>
            </a:pPr>
            <a:r>
              <a:rPr lang="es-CO" sz="2000" dirty="0" smtClean="0">
                <a:latin typeface="Arial" pitchFamily="34" charset="0"/>
                <a:cs typeface="Arial" pitchFamily="34" charset="0"/>
              </a:rPr>
              <a:t>Ser receptivo frente a opiniones e ideas </a:t>
            </a:r>
            <a:endParaRPr lang="es-CO" sz="2000" dirty="0">
              <a:latin typeface="Arial" pitchFamily="34" charset="0"/>
              <a:cs typeface="Arial" pitchFamily="34" charset="0"/>
            </a:endParaRPr>
          </a:p>
          <a:p>
            <a:r>
              <a:rPr lang="es-CO" sz="2000" dirty="0" smtClean="0">
                <a:latin typeface="Arial" pitchFamily="34" charset="0"/>
                <a:cs typeface="Arial" pitchFamily="34" charset="0"/>
              </a:rPr>
              <a:t>     diferentes con las que cuenta</a:t>
            </a:r>
          </a:p>
          <a:p>
            <a:pPr marL="285750" indent="-285750">
              <a:buFont typeface="Arial" pitchFamily="34" charset="0"/>
              <a:buChar char="•"/>
            </a:pPr>
            <a:r>
              <a:rPr lang="es-CO" sz="2000" dirty="0" smtClean="0">
                <a:latin typeface="Arial" pitchFamily="34" charset="0"/>
                <a:cs typeface="Arial" pitchFamily="34" charset="0"/>
              </a:rPr>
              <a:t>Trabajo en equipo </a:t>
            </a:r>
          </a:p>
          <a:p>
            <a:pPr marL="285750" indent="-285750">
              <a:buFont typeface="Arial" pitchFamily="34" charset="0"/>
              <a:buChar char="•"/>
            </a:pPr>
            <a:r>
              <a:rPr lang="es-CO" sz="2000" dirty="0" smtClean="0">
                <a:latin typeface="Arial" pitchFamily="34" charset="0"/>
                <a:cs typeface="Arial" pitchFamily="34" charset="0"/>
              </a:rPr>
              <a:t>Asumir en determinados momentos </a:t>
            </a:r>
          </a:p>
          <a:p>
            <a:r>
              <a:rPr lang="es-CO" sz="2000" dirty="0">
                <a:latin typeface="Arial" pitchFamily="34" charset="0"/>
                <a:cs typeface="Arial" pitchFamily="34" charset="0"/>
              </a:rPr>
              <a:t> </a:t>
            </a:r>
            <a:r>
              <a:rPr lang="es-CO" sz="2000" dirty="0" smtClean="0">
                <a:latin typeface="Arial" pitchFamily="34" charset="0"/>
                <a:cs typeface="Arial" pitchFamily="34" charset="0"/>
              </a:rPr>
              <a:t>    el rol de estudiante</a:t>
            </a:r>
          </a:p>
          <a:p>
            <a:pPr marL="285750" indent="-285750">
              <a:buFont typeface="Arial" pitchFamily="34" charset="0"/>
              <a:buChar char="•"/>
            </a:pPr>
            <a:r>
              <a:rPr lang="es-CO" sz="2000" dirty="0" smtClean="0">
                <a:latin typeface="Arial" pitchFamily="34" charset="0"/>
                <a:cs typeface="Arial" pitchFamily="34" charset="0"/>
              </a:rPr>
              <a:t>Capacidad de fomentar acciones </a:t>
            </a:r>
            <a:endParaRPr lang="es-ES" sz="2000" dirty="0">
              <a:latin typeface="Arial" pitchFamily="34" charset="0"/>
              <a:cs typeface="Arial" pitchFamily="34" charset="0"/>
            </a:endParaRPr>
          </a:p>
        </p:txBody>
      </p:sp>
      <p:pic>
        <p:nvPicPr>
          <p:cNvPr id="2050" name="Picture 2" descr="http://4.bp.blogspot.com/-Uw5MuVHKtT8/Tfpv3GuzJDI/AAAAAAAAAKo/lEYeBozlGXA/s1600/evaluacion-doc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528" y="2996952"/>
            <a:ext cx="415997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5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512" y="1177588"/>
            <a:ext cx="9236246" cy="523220"/>
          </a:xfrm>
          <a:prstGeom prst="rect">
            <a:avLst/>
          </a:prstGeom>
          <a:noFill/>
        </p:spPr>
        <p:txBody>
          <a:bodyPr wrap="none" rtlCol="0">
            <a:spAutoFit/>
          </a:bodyPr>
          <a:lstStyle/>
          <a:p>
            <a:pPr algn="ctr"/>
            <a:r>
              <a:rPr lang="es-CO" sz="2800" b="1" i="1" dirty="0" smtClean="0">
                <a:solidFill>
                  <a:srgbClr val="C00000"/>
                </a:solidFill>
                <a:latin typeface="Arial" pitchFamily="34" charset="0"/>
                <a:cs typeface="Arial" pitchFamily="34" charset="0"/>
              </a:rPr>
              <a:t>Actitud del estudiante frente al ejercicio de aprender</a:t>
            </a:r>
            <a:r>
              <a:rPr lang="es-CO" sz="2800" b="1" i="1" dirty="0" smtClean="0">
                <a:solidFill>
                  <a:srgbClr val="FF0000"/>
                </a:solidFill>
                <a:latin typeface="Arial" pitchFamily="34" charset="0"/>
                <a:cs typeface="Arial" pitchFamily="34" charset="0"/>
              </a:rPr>
              <a:t>.</a:t>
            </a:r>
            <a:endParaRPr lang="es-ES" sz="2800" b="1" i="1" dirty="0">
              <a:solidFill>
                <a:srgbClr val="FF0000"/>
              </a:solidFill>
              <a:latin typeface="Arial" pitchFamily="34" charset="0"/>
              <a:cs typeface="Arial" pitchFamily="34" charset="0"/>
            </a:endParaRPr>
          </a:p>
        </p:txBody>
      </p:sp>
      <p:sp>
        <p:nvSpPr>
          <p:cNvPr id="6" name="5 CuadroTexto"/>
          <p:cNvSpPr txBox="1"/>
          <p:nvPr/>
        </p:nvSpPr>
        <p:spPr>
          <a:xfrm>
            <a:off x="251520" y="2491149"/>
            <a:ext cx="6408711" cy="3170099"/>
          </a:xfrm>
          <a:prstGeom prst="rect">
            <a:avLst/>
          </a:prstGeom>
          <a:noFill/>
        </p:spPr>
        <p:txBody>
          <a:bodyPr wrap="square" rtlCol="0">
            <a:spAutoFit/>
          </a:bodyPr>
          <a:lstStyle/>
          <a:p>
            <a:pPr marL="285750" indent="-285750">
              <a:buFont typeface="Arial" pitchFamily="34" charset="0"/>
              <a:buChar char="•"/>
            </a:pPr>
            <a:r>
              <a:rPr lang="es-CO" sz="2000" dirty="0" smtClean="0">
                <a:latin typeface="Arial" pitchFamily="34" charset="0"/>
                <a:cs typeface="Arial" pitchFamily="34" charset="0"/>
              </a:rPr>
              <a:t>Actitud abierta al aprendizaje </a:t>
            </a:r>
          </a:p>
          <a:p>
            <a:pPr marL="285750" indent="-285750">
              <a:buFont typeface="Arial" pitchFamily="34" charset="0"/>
              <a:buChar char="•"/>
            </a:pPr>
            <a:r>
              <a:rPr lang="es-CO" sz="2000" dirty="0" smtClean="0">
                <a:latin typeface="Arial" pitchFamily="34" charset="0"/>
                <a:cs typeface="Arial" pitchFamily="34" charset="0"/>
              </a:rPr>
              <a:t>Ser gestor de ideas</a:t>
            </a:r>
          </a:p>
          <a:p>
            <a:pPr marL="285750" indent="-285750">
              <a:buFont typeface="Arial" pitchFamily="34" charset="0"/>
              <a:buChar char="•"/>
            </a:pPr>
            <a:r>
              <a:rPr lang="es-CO" sz="2000" dirty="0" smtClean="0">
                <a:latin typeface="Arial" pitchFamily="34" charset="0"/>
                <a:cs typeface="Arial" pitchFamily="34" charset="0"/>
              </a:rPr>
              <a:t>Ser propiciador</a:t>
            </a:r>
          </a:p>
          <a:p>
            <a:pPr marL="285750" indent="-285750">
              <a:buFont typeface="Arial" pitchFamily="34" charset="0"/>
              <a:buChar char="•"/>
            </a:pPr>
            <a:r>
              <a:rPr lang="es-CO" sz="2000" dirty="0" smtClean="0">
                <a:latin typeface="Arial" pitchFamily="34" charset="0"/>
                <a:cs typeface="Arial" pitchFamily="34" charset="0"/>
              </a:rPr>
              <a:t>Ser dedicado </a:t>
            </a:r>
          </a:p>
          <a:p>
            <a:pPr marL="285750" indent="-285750">
              <a:buFont typeface="Arial" pitchFamily="34" charset="0"/>
              <a:buChar char="•"/>
            </a:pPr>
            <a:r>
              <a:rPr lang="es-CO" sz="2000" dirty="0" smtClean="0">
                <a:latin typeface="Arial" pitchFamily="34" charset="0"/>
                <a:cs typeface="Arial" pitchFamily="34" charset="0"/>
              </a:rPr>
              <a:t>Pensar en función del aprendizaje</a:t>
            </a:r>
          </a:p>
          <a:p>
            <a:pPr marL="285750" indent="-285750">
              <a:buFont typeface="Arial" pitchFamily="34" charset="0"/>
              <a:buChar char="•"/>
            </a:pPr>
            <a:r>
              <a:rPr lang="es-CO" sz="2000" dirty="0" smtClean="0">
                <a:latin typeface="Arial" pitchFamily="34" charset="0"/>
                <a:cs typeface="Arial" pitchFamily="34" charset="0"/>
              </a:rPr>
              <a:t>Ser dinámico </a:t>
            </a:r>
          </a:p>
          <a:p>
            <a:pPr marL="285750" indent="-285750">
              <a:buFont typeface="Arial" pitchFamily="34" charset="0"/>
              <a:buChar char="•"/>
            </a:pPr>
            <a:r>
              <a:rPr lang="es-CO" sz="2000" dirty="0" smtClean="0">
                <a:latin typeface="Arial" pitchFamily="34" charset="0"/>
                <a:cs typeface="Arial" pitchFamily="34" charset="0"/>
              </a:rPr>
              <a:t>Ser líder </a:t>
            </a:r>
          </a:p>
          <a:p>
            <a:pPr marL="285750" indent="-285750">
              <a:buFont typeface="Arial" pitchFamily="34" charset="0"/>
              <a:buChar char="•"/>
            </a:pPr>
            <a:r>
              <a:rPr lang="es-CO" sz="2000" dirty="0" smtClean="0">
                <a:latin typeface="Arial" pitchFamily="34" charset="0"/>
                <a:cs typeface="Arial" pitchFamily="34" charset="0"/>
              </a:rPr>
              <a:t>Trabajo en equipo </a:t>
            </a:r>
          </a:p>
          <a:p>
            <a:pPr marL="285750" indent="-285750">
              <a:buFont typeface="Arial" pitchFamily="34" charset="0"/>
              <a:buChar char="•"/>
            </a:pPr>
            <a:r>
              <a:rPr lang="es-CO" sz="2000" dirty="0" smtClean="0">
                <a:latin typeface="Arial" pitchFamily="34" charset="0"/>
                <a:cs typeface="Arial" pitchFamily="34" charset="0"/>
              </a:rPr>
              <a:t>Ser flexible ante el cambio </a:t>
            </a:r>
          </a:p>
          <a:p>
            <a:pPr marL="285750" indent="-285750">
              <a:buFont typeface="Arial" pitchFamily="34" charset="0"/>
              <a:buChar char="•"/>
            </a:pPr>
            <a:r>
              <a:rPr lang="es-CO" sz="2000" dirty="0" smtClean="0">
                <a:latin typeface="Arial" pitchFamily="34" charset="0"/>
                <a:cs typeface="Arial" pitchFamily="34" charset="0"/>
              </a:rPr>
              <a:t>Ser un comunicador de ideas </a:t>
            </a:r>
            <a:endParaRPr lang="es-ES" sz="2000" dirty="0">
              <a:latin typeface="Arial" pitchFamily="34" charset="0"/>
              <a:cs typeface="Arial" pitchFamily="34" charset="0"/>
            </a:endParaRPr>
          </a:p>
        </p:txBody>
      </p:sp>
      <p:pic>
        <p:nvPicPr>
          <p:cNvPr id="3074" name="Picture 2" descr="http://t0.gstatic.com/images?q=tbn:ANd9GcS1LicZKHFvIgJOpkJB5_JLasv2Z4-YihwO671j6o7ZVkna-ehm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517756"/>
            <a:ext cx="4608512" cy="306973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07504" y="260648"/>
            <a:ext cx="2664512" cy="461665"/>
          </a:xfrm>
          <a:prstGeom prst="rect">
            <a:avLst/>
          </a:prstGeom>
        </p:spPr>
        <p:txBody>
          <a:bodyPr wrap="none">
            <a:spAutoFit/>
          </a:bodyPr>
          <a:lstStyle/>
          <a:p>
            <a:r>
              <a:rPr lang="es-CO" b="1" dirty="0" smtClean="0">
                <a:solidFill>
                  <a:srgbClr val="C00000"/>
                </a:solidFill>
                <a:latin typeface="Arial" pitchFamily="34" charset="0"/>
                <a:cs typeface="Arial" pitchFamily="34" charset="0"/>
              </a:rPr>
              <a:t>INTRODUCCION </a:t>
            </a:r>
            <a:endParaRPr lang="es-ES"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907965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10341</TotalTime>
  <Words>1265</Words>
  <Application>Microsoft Office PowerPoint</Application>
  <PresentationFormat>Presentación en pantalla (4:3)</PresentationFormat>
  <Paragraphs>304</Paragraphs>
  <Slides>42</Slides>
  <Notes>2</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Ibagué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Windows User</cp:lastModifiedBy>
  <cp:revision>399</cp:revision>
  <dcterms:created xsi:type="dcterms:W3CDTF">2007-05-21T14:57:41Z</dcterms:created>
  <dcterms:modified xsi:type="dcterms:W3CDTF">2013-06-07T16:22:47Z</dcterms:modified>
</cp:coreProperties>
</file>