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78" r:id="rId4"/>
    <p:sldId id="279" r:id="rId5"/>
    <p:sldId id="280" r:id="rId6"/>
    <p:sldId id="281" r:id="rId7"/>
    <p:sldId id="282" r:id="rId8"/>
    <p:sldId id="276" r:id="rId9"/>
    <p:sldId id="286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00C"/>
    <a:srgbClr val="DA1261"/>
    <a:srgbClr val="BA1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 snapToGrid="0" snapToObjects="1">
      <p:cViewPr varScale="1">
        <p:scale>
          <a:sx n="70" d="100"/>
          <a:sy n="70" d="100"/>
        </p:scale>
        <p:origin x="-1386" y="-90"/>
      </p:cViewPr>
      <p:guideLst>
        <p:guide orient="horz" pos="29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AB538-628E-104D-8583-83FBDA663EAD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23DF9-DA97-0C44-B7A0-AB7B1AA67F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3DF9-DA97-0C44-B7A0-AB7B1AA67F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05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3DF9-DA97-0C44-B7A0-AB7B1AA67FC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0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3DF9-DA97-0C44-B7A0-AB7B1AA67FC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0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Disponer</a:t>
            </a:r>
            <a:r>
              <a:rPr lang="en-US" baseline="0" dirty="0" smtClean="0"/>
              <a:t> en forma de </a:t>
            </a:r>
            <a:r>
              <a:rPr lang="en-US" baseline="0" dirty="0" err="1" smtClean="0"/>
              <a:t>presentación</a:t>
            </a:r>
            <a:r>
              <a:rPr lang="en-US" baseline="0" dirty="0" smtClean="0"/>
              <a:t> y no de </a:t>
            </a:r>
            <a:r>
              <a:rPr lang="en-US" baseline="0" dirty="0" err="1" smtClean="0"/>
              <a:t>texto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imágenes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palabras</a:t>
            </a:r>
            <a:r>
              <a:rPr lang="en-US" baseline="0" dirty="0" smtClean="0"/>
              <a:t> claves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3DF9-DA97-0C44-B7A0-AB7B1AA67F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05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3DF9-DA97-0C44-B7A0-AB7B1AA67FC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05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Disponer</a:t>
            </a:r>
            <a:r>
              <a:rPr lang="en-US" baseline="0" dirty="0" smtClean="0"/>
              <a:t> en forma de </a:t>
            </a:r>
            <a:r>
              <a:rPr lang="en-US" baseline="0" dirty="0" err="1" smtClean="0"/>
              <a:t>presentación</a:t>
            </a:r>
            <a:r>
              <a:rPr lang="en-US" baseline="0" dirty="0" smtClean="0"/>
              <a:t> y no de </a:t>
            </a:r>
            <a:r>
              <a:rPr lang="en-US" baseline="0" dirty="0" err="1" smtClean="0"/>
              <a:t>texto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imágenes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palabras</a:t>
            </a:r>
            <a:r>
              <a:rPr lang="en-US" baseline="0" dirty="0" smtClean="0"/>
              <a:t> claves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3DF9-DA97-0C44-B7A0-AB7B1AA67FC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05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Disponer</a:t>
            </a:r>
            <a:r>
              <a:rPr lang="en-US" baseline="0" dirty="0" smtClean="0"/>
              <a:t> en forma de </a:t>
            </a:r>
            <a:r>
              <a:rPr lang="en-US" baseline="0" dirty="0" err="1" smtClean="0"/>
              <a:t>presentación</a:t>
            </a:r>
            <a:r>
              <a:rPr lang="en-US" baseline="0" dirty="0" smtClean="0"/>
              <a:t> y no de </a:t>
            </a:r>
            <a:r>
              <a:rPr lang="en-US" baseline="0" dirty="0" err="1" smtClean="0"/>
              <a:t>texto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imágenes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palabras</a:t>
            </a:r>
            <a:r>
              <a:rPr lang="en-US" baseline="0" dirty="0" smtClean="0"/>
              <a:t> claves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3DF9-DA97-0C44-B7A0-AB7B1AA67FC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05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3DF9-DA97-0C44-B7A0-AB7B1AA67FC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05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3DF9-DA97-0C44-B7A0-AB7B1AA67FC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05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23DF9-DA97-0C44-B7A0-AB7B1AA67FC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0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C17-EC25-4E79-B4CF-0CBF0427DA4A}" type="datetime1">
              <a:rPr lang="en-US" smtClean="0"/>
              <a:t>6/7/2013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3C48-3B0D-0E40-B128-48F0988DB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3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7C4A-0869-428E-A7C9-7DC5790600D2}" type="datetime1">
              <a:rPr lang="en-US" smtClean="0"/>
              <a:t>6/7/2013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3C48-3B0D-0E40-B128-48F0988DB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9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9088-D552-4817-B985-C1695D20DC12}" type="datetime1">
              <a:rPr lang="en-US" smtClean="0"/>
              <a:t>6/7/2013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3C48-3B0D-0E40-B128-48F0988DB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3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C7BB-1BCE-49F3-8103-6D9298AC2EC6}" type="datetime1">
              <a:rPr lang="en-US" smtClean="0"/>
              <a:t>6/7/2013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3C48-3B0D-0E40-B128-48F0988DB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8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8EE9-C6FC-45E3-9F90-5EA4B91CCE7D}" type="datetime1">
              <a:rPr lang="en-US" smtClean="0"/>
              <a:t>6/7/2013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3C48-3B0D-0E40-B128-48F0988DB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4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985D-8AE1-4133-96DB-1FF552EF6AED}" type="datetime1">
              <a:rPr lang="en-US" smtClean="0"/>
              <a:t>6/7/2013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3C48-3B0D-0E40-B128-48F0988DB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9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F1F1-D66A-406E-AC50-40CF92E62DF3}" type="datetime1">
              <a:rPr lang="en-US" smtClean="0"/>
              <a:t>6/7/2013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3C48-3B0D-0E40-B128-48F0988DB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0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2269-6702-4F28-ACCB-D411A35F6A65}" type="datetime1">
              <a:rPr lang="en-US" smtClean="0"/>
              <a:t>6/7/2013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3C48-3B0D-0E40-B128-48F0988DB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6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E4CC-5E1A-427C-A2A3-7F5897161B4F}" type="datetime1">
              <a:rPr lang="en-US" smtClean="0"/>
              <a:t>6/7/2013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3C48-3B0D-0E40-B128-48F0988DB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2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0C83-0F4B-4D89-9608-5AEF5E82CAEC}" type="datetime1">
              <a:rPr lang="en-US" smtClean="0"/>
              <a:t>6/7/2013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3C48-3B0D-0E40-B128-48F0988DB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2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190-0F10-469A-B5DA-7781F82F8205}" type="datetime1">
              <a:rPr lang="en-US" smtClean="0"/>
              <a:t>6/7/2013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3C48-3B0D-0E40-B128-48F0988DB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0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5F78-B9CE-4D1E-8FEA-9634131A6CCE}" type="datetime1">
              <a:rPr lang="en-US" smtClean="0"/>
              <a:t>6/7/2013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63C48-3B0D-0E40-B128-48F0988DB1B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7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6730" y="2245881"/>
            <a:ext cx="467087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BA1B76"/>
                </a:solidFill>
              </a:rPr>
              <a:t>EXPERIENCIA EXITOSA </a:t>
            </a:r>
          </a:p>
          <a:p>
            <a:r>
              <a:rPr lang="es-CO" sz="2400" b="1" dirty="0" smtClean="0">
                <a:solidFill>
                  <a:srgbClr val="BA1B76"/>
                </a:solidFill>
              </a:rPr>
              <a:t>EN EL USO DE LAS TIC </a:t>
            </a:r>
          </a:p>
          <a:p>
            <a:endParaRPr lang="es-CO" sz="2400" b="1" dirty="0" smtClean="0">
              <a:solidFill>
                <a:srgbClr val="BA1B76"/>
              </a:solidFill>
            </a:endParaRPr>
          </a:p>
          <a:p>
            <a:r>
              <a:rPr lang="es-CO" sz="2400" b="1" dirty="0" smtClean="0">
                <a:solidFill>
                  <a:srgbClr val="00B050"/>
                </a:solidFill>
              </a:rPr>
              <a:t>Caso Matemáticas Autodidácticas en la Konrad Lorenz Fundación Universitaria</a:t>
            </a:r>
            <a:r>
              <a:rPr lang="es-CO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 algn="r"/>
            <a:endParaRPr lang="es-CO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es-CO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Facultad de Matemáticas e Ingenierías</a:t>
            </a:r>
          </a:p>
          <a:p>
            <a:pPr algn="r"/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Dirección Laboratorios Mat. e Ing.</a:t>
            </a:r>
          </a:p>
          <a:p>
            <a:pPr algn="r"/>
            <a:endParaRPr lang="es-CO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I.M. Oscar Granados Delgado</a:t>
            </a:r>
          </a:p>
          <a:p>
            <a:pPr algn="r"/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 y 7– Junio - 2013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3C48-3B0D-0E40-B128-48F0988DB1B6}" type="slidenum">
              <a:rPr lang="es-CO" smtClean="0"/>
              <a:pPr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2430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7"/>
    </mc:Choice>
    <mc:Fallback xmlns="">
      <p:transition spd="slow" advTm="1633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3346" y="3198167"/>
            <a:ext cx="4585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pple Chancery" pitchFamily="66" charset="0"/>
              </a:rPr>
              <a:t>Gracias  por su amable atención.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3C48-3B0D-0E40-B128-48F0988DB1B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1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72"/>
    </mc:Choice>
    <mc:Fallback xmlns="">
      <p:transition spd="slow" advTm="1757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6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209" y="275262"/>
            <a:ext cx="6980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95000"/>
                  </a:schemeClr>
                </a:solidFill>
              </a:rPr>
              <a:t>Experiencia Konrad Lorenz en el uso de las T.I.C. </a:t>
            </a:r>
          </a:p>
          <a:p>
            <a:r>
              <a:rPr lang="es-CO" sz="2400" b="1" dirty="0" smtClean="0">
                <a:solidFill>
                  <a:schemeClr val="bg1">
                    <a:lumMod val="95000"/>
                  </a:schemeClr>
                </a:solidFill>
              </a:rPr>
              <a:t>Caso de éxito. </a:t>
            </a:r>
            <a:endParaRPr lang="es-CO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209" y="1364565"/>
            <a:ext cx="8250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Introducción – Problema planteado </a:t>
            </a:r>
          </a:p>
          <a:p>
            <a:pPr algn="just"/>
            <a:endParaRPr lang="es-CO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Bajos niveles de investigación y bajos niveles de uso de los laboratorios de matemáticas e ingenierías por parte de los estudiantes de los primeros semestres de la Fundación Universitaria Konrad Lorenz</a:t>
            </a:r>
          </a:p>
        </p:txBody>
      </p:sp>
      <p:pic>
        <p:nvPicPr>
          <p:cNvPr id="1028" name="Picture 4" descr="http://www.mormonmomma.com/images/1hate-math-scie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09" y="2913372"/>
            <a:ext cx="1793654" cy="176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_KzxRK95XEwg/TMfHi6mkLMI/AAAAAAAAAYg/5l9VMikteQM/s1600/calvin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54" y="4782177"/>
            <a:ext cx="57150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k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954" y="3235952"/>
            <a:ext cx="25146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729" y="2913372"/>
            <a:ext cx="2547271" cy="17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3C48-3B0D-0E40-B128-48F0988DB1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09"/>
    </mc:Choice>
    <mc:Fallback xmlns="">
      <p:transition spd="slow" advTm="2080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6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209" y="275262"/>
            <a:ext cx="6980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95000"/>
                  </a:schemeClr>
                </a:solidFill>
              </a:rPr>
              <a:t>Experiencia Konrad Lorenz en el uso de las T.I.C. </a:t>
            </a:r>
          </a:p>
          <a:p>
            <a:r>
              <a:rPr lang="es-CO" sz="2400" b="1" dirty="0" smtClean="0">
                <a:solidFill>
                  <a:schemeClr val="bg1">
                    <a:lumMod val="95000"/>
                  </a:schemeClr>
                </a:solidFill>
              </a:rPr>
              <a:t>Caso de éxito. </a:t>
            </a:r>
            <a:endParaRPr lang="es-CO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209" y="1097865"/>
            <a:ext cx="825049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Algunas </a:t>
            </a:r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posibles causas</a:t>
            </a:r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endParaRPr lang="es-CO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CO" dirty="0">
              <a:solidFill>
                <a:schemeClr val="bg1">
                  <a:lumMod val="50000"/>
                </a:schemeClr>
              </a:solidFill>
            </a:endParaRPr>
          </a:p>
          <a:p>
            <a:pPr marL="400050" lvl="0" indent="-400050" algn="just">
              <a:buFont typeface="+mj-lt"/>
              <a:buAutoNum type="romanLcPeriod"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muchos colegios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estudiantes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tienen </a:t>
            </a:r>
            <a:r>
              <a:rPr lang="es-CO" sz="1600" dirty="0" smtClean="0">
                <a:solidFill>
                  <a:srgbClr val="FF0000"/>
                </a:solidFill>
              </a:rPr>
              <a:t>poco acceso </a:t>
            </a:r>
            <a:r>
              <a:rPr lang="es-CO" sz="1600" dirty="0">
                <a:solidFill>
                  <a:srgbClr val="FF0000"/>
                </a:solidFill>
              </a:rPr>
              <a:t>a recursos tecnológicos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asociados a las asignaturas académicas. Ejemplo: software de matemáticas o dibujo.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s-CO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Aclaración</a:t>
            </a:r>
            <a:r>
              <a:rPr lang="es-CO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s-CO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muchos casos se tienen salas de internet destinadas para uso público de correo, chat, entretenimiento y apoyo a la consulta a través de buscadores pero no software </a:t>
            </a:r>
            <a:r>
              <a:rPr lang="es-CO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especializados </a:t>
            </a:r>
            <a:r>
              <a:rPr lang="es-CO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apoyar asignaturas académicas. </a:t>
            </a:r>
            <a:r>
              <a:rPr lang="es-CO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400050" indent="-400050" algn="just">
              <a:buFont typeface="+mj-lt"/>
              <a:buAutoNum type="romanLcPeriod"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0" indent="-400050" algn="just">
              <a:buFont typeface="+mj-lt"/>
              <a:buAutoNum type="romanLcPeriod"/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Paradójicamente,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pesar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que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la actualidad muchas personas cuentan con teléfonos inteligentes, aún existen </a:t>
            </a:r>
            <a:r>
              <a:rPr lang="es-CO" sz="1600" dirty="0">
                <a:solidFill>
                  <a:srgbClr val="FF0000"/>
                </a:solidFill>
              </a:rPr>
              <a:t>personas apáticas a usar las tecnologías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apoyo académico por considerarlas complicadas y poco atractivas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400050" lvl="0" indent="-400050" algn="just">
              <a:buFont typeface="+mj-lt"/>
              <a:buAutoNum type="romanLcPeriod"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0" indent="-400050" algn="just">
              <a:buFont typeface="+mj-lt"/>
              <a:buAutoNum type="romanLcPeriod"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Algunos pocos profesores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evidencia </a:t>
            </a:r>
            <a:r>
              <a:rPr lang="es-CO" sz="1600" dirty="0" smtClean="0">
                <a:solidFill>
                  <a:srgbClr val="FF0000"/>
                </a:solidFill>
              </a:rPr>
              <a:t>falta de capacitación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adecuada en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uso de las tecnologías o software con que cuenta la institución o, en algunos casos, manejan programas distintos a los instalados en las salas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computo de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Facultad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Matemáticas e Ingenierías</a:t>
            </a:r>
          </a:p>
          <a:p>
            <a:pPr marL="400050" lvl="0" indent="-400050" algn="just">
              <a:buFont typeface="+mj-lt"/>
              <a:buAutoNum type="romanLcPeriod"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0" indent="-400050" algn="just">
              <a:buFont typeface="+mj-lt"/>
              <a:buAutoNum type="romanLcPeriod"/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 último y con relación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estudiantes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ingeniería, existen algunos que muestran cierta </a:t>
            </a:r>
            <a:r>
              <a:rPr lang="es-CO" sz="1600" dirty="0">
                <a:solidFill>
                  <a:srgbClr val="FF0000"/>
                </a:solidFill>
              </a:rPr>
              <a:t>apatía al aprendizaje de las matemáticas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a su aplicación futura. 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3C48-3B0D-0E40-B128-48F0988DB1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08"/>
    </mc:Choice>
    <mc:Fallback xmlns="">
      <p:transition spd="slow" advTm="4670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6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209" y="985545"/>
            <a:ext cx="82504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Estrategia Planteada: 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Promover acciones de autoaprendizaje e investigación que incorporen el uso libre de los laboratorios de la 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Facultad de Matemáticas e Ingenierías así como 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de los 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de más recursos 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adquiridos 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por la facultad para 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apoyar las labores académicas. </a:t>
            </a:r>
          </a:p>
          <a:p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es-CO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CO" dirty="0">
              <a:solidFill>
                <a:schemeClr val="bg1">
                  <a:lumMod val="50000"/>
                </a:schemeClr>
              </a:solidFill>
            </a:endParaRPr>
          </a:p>
          <a:p>
            <a:endParaRPr lang="es-CO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CO" dirty="0">
              <a:solidFill>
                <a:schemeClr val="bg1">
                  <a:lumMod val="50000"/>
                </a:schemeClr>
              </a:solidFill>
            </a:endParaRPr>
          </a:p>
          <a:p>
            <a:endParaRPr lang="es-CO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CO" dirty="0">
              <a:solidFill>
                <a:schemeClr val="bg1">
                  <a:lumMod val="50000"/>
                </a:schemeClr>
              </a:solidFill>
            </a:endParaRPr>
          </a:p>
          <a:p>
            <a:endParaRPr lang="es-CO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CO" dirty="0">
              <a:solidFill>
                <a:schemeClr val="bg1">
                  <a:lumMod val="50000"/>
                </a:schemeClr>
              </a:solidFill>
            </a:endParaRPr>
          </a:p>
          <a:p>
            <a:endParaRPr lang="es-CO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CO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Objetivos: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Incentivar el uso de los laboratorios de matemáticas e ingenierías para materias básicas como cálculo, 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álgebra 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lineal y métodos numéricos que tienen mayor 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población de estudiantes inscritos.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Promover el uso de las herramientas TIC como 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el software de matemáticas </a:t>
            </a:r>
            <a:r>
              <a:rPr lang="es-CO" b="1" i="1" dirty="0" smtClean="0">
                <a:solidFill>
                  <a:schemeClr val="bg1">
                    <a:lumMod val="50000"/>
                  </a:schemeClr>
                </a:solidFill>
              </a:rPr>
              <a:t>MatLab </a:t>
            </a:r>
            <a:endParaRPr lang="es-CO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http://2.bp.blogspot.com/-vn4CbZ-369g/Te6Gdq7rTcI/AAAAAAAAUpQ/-PYpca1BJkc/s1600/love%2Bmath%2Bmira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2632907"/>
            <a:ext cx="42672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RkUmpmsFfn5M8UT2YzBZsN-sjeXu9BXfqC8yP9fym5zl5vNZNxk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8" y="3274112"/>
            <a:ext cx="34290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3C48-3B0D-0E40-B128-48F0988DB1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4"/>
          <p:cNvSpPr txBox="1"/>
          <p:nvPr/>
        </p:nvSpPr>
        <p:spPr>
          <a:xfrm>
            <a:off x="398209" y="275262"/>
            <a:ext cx="6980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95000"/>
                  </a:schemeClr>
                </a:solidFill>
              </a:rPr>
              <a:t>Experiencia Konrad Lorenz en el uso de las T.I.C. </a:t>
            </a:r>
          </a:p>
          <a:p>
            <a:r>
              <a:rPr lang="es-CO" sz="2400" b="1" dirty="0" smtClean="0">
                <a:solidFill>
                  <a:schemeClr val="bg1">
                    <a:lumMod val="95000"/>
                  </a:schemeClr>
                </a:solidFill>
              </a:rPr>
              <a:t>Caso de éxito. </a:t>
            </a:r>
            <a:endParaRPr lang="es-CO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4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85"/>
    </mc:Choice>
    <mc:Fallback xmlns="">
      <p:transition spd="slow" advTm="4508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6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209" y="1097865"/>
            <a:ext cx="825049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Plan en marcha: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CO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En el segundo semestre de </a:t>
            </a: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2012,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la </a:t>
            </a: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Facultad de Matemáticas e Ingenierías, con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el apoyo de la </a:t>
            </a: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Rectoría,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adquieren 30 licencias de </a:t>
            </a:r>
            <a:r>
              <a:rPr lang="es-CO" sz="1600" b="1" dirty="0">
                <a:solidFill>
                  <a:srgbClr val="FF0000"/>
                </a:solidFill>
              </a:rPr>
              <a:t>MATLAB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, un software </a:t>
            </a: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de matemáticas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de alto nivel basado en la manipulación de información en forma de matrices, que se desarrolla bajo un ambiente interactivo para la visualización y programación de eventos numéricos. Dichas licencias se instalaron estratégicamente en 2 laboratorios ubicados en los </a:t>
            </a: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dos edificios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sede de la </a:t>
            </a: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Universidad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La decisión de compra de este software para la enseñanza de las matemáticas estuvo soportada en un estudio minucioso del mercado académico local e internacional, el servicio postventa nacional, y la evidencia de uso en universidades prestigiosas a nivel mundial como MIT, Harvard o Stanford, que usan en la actualidad </a:t>
            </a: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este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software en la enseñanza e investigación con bases matemáticas. </a:t>
            </a: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Además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de ser un </a:t>
            </a:r>
            <a:r>
              <a:rPr lang="es-CO" sz="1600" dirty="0">
                <a:solidFill>
                  <a:srgbClr val="FF0000"/>
                </a:solidFill>
              </a:rPr>
              <a:t>software utilizado en más de 5.000 universidades alrededor del mundo.</a:t>
            </a: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Posteriormente, la decanatura extiende una invitación a todos los profesores de la </a:t>
            </a: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Facultad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para </a:t>
            </a: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(1) que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participen en el cambio institucional promoviendo el uso de las tecnologías de la información </a:t>
            </a: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en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la enseñanza de sus asignaturas y </a:t>
            </a: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(2) en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la demostración de los beneficios que traen estas tecnologías en la adquisición de conocimientos, pruebas de teorías, experimentación académica y científica, investigación y </a:t>
            </a: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autodesarrollo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profesionales. </a:t>
            </a:r>
            <a:endParaRPr lang="es-CO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3C48-3B0D-0E40-B128-48F0988DB1B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98209" y="275262"/>
            <a:ext cx="6980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95000"/>
                  </a:schemeClr>
                </a:solidFill>
              </a:rPr>
              <a:t>Experiencia Konrad Lorenz en el uso de las T.I.C. </a:t>
            </a:r>
          </a:p>
          <a:p>
            <a:r>
              <a:rPr lang="es-CO" sz="2400" b="1" dirty="0" smtClean="0">
                <a:solidFill>
                  <a:schemeClr val="bg1">
                    <a:lumMod val="95000"/>
                  </a:schemeClr>
                </a:solidFill>
              </a:rPr>
              <a:t>Caso de éxito. </a:t>
            </a:r>
            <a:endParaRPr lang="es-CO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16"/>
    </mc:Choice>
    <mc:Fallback xmlns="">
      <p:transition spd="slow" advTm="7571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6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209" y="1248761"/>
            <a:ext cx="8250491" cy="510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CO" b="1" dirty="0" smtClean="0">
                <a:solidFill>
                  <a:schemeClr val="bg1">
                    <a:lumMod val="50000"/>
                  </a:schemeClr>
                </a:solidFill>
              </a:rPr>
              <a:t>¿Por qué </a:t>
            </a:r>
            <a:r>
              <a:rPr lang="es-CO" b="1" dirty="0">
                <a:solidFill>
                  <a:schemeClr val="bg1">
                    <a:lumMod val="50000"/>
                  </a:schemeClr>
                </a:solidFill>
              </a:rPr>
              <a:t>MatLab y matemáticas son el centro de esta estrategia?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CO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Se priorizó la enseñanza de </a:t>
            </a: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MatLab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debido a que </a:t>
            </a: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se puede usar en la enseñanza del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ciclo básico de las matemáticas y las ingenierías, </a:t>
            </a: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brindando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las bases para el trabajo </a:t>
            </a: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investigativo en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los semestres de profesionalización. </a:t>
            </a:r>
            <a:endParaRPr lang="es-CO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CO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pPr algn="just"/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Inicialmente, se hicieron guías para prácticas libres de: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O" sz="1600" i="1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s-CO" sz="1600" i="1" dirty="0">
                <a:solidFill>
                  <a:schemeClr val="bg1">
                    <a:lumMod val="50000"/>
                  </a:schemeClr>
                </a:solidFill>
              </a:rPr>
              <a:t>¿Cómo graficar funciones matemáticas de 1 y 2 variables independientes con el buscador de internet </a:t>
            </a:r>
            <a:r>
              <a:rPr lang="es-CO" sz="1600" b="1" i="1" dirty="0">
                <a:solidFill>
                  <a:schemeClr val="accent1">
                    <a:lumMod val="75000"/>
                  </a:schemeClr>
                </a:solidFill>
              </a:rPr>
              <a:t>Google</a:t>
            </a:r>
            <a:r>
              <a:rPr lang="es-CO" sz="1600" i="1" dirty="0">
                <a:solidFill>
                  <a:schemeClr val="bg1">
                    <a:lumMod val="50000"/>
                  </a:schemeClr>
                </a:solidFill>
              </a:rPr>
              <a:t>?”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De álgebra lineal,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basadas en la solución de </a:t>
            </a: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ejercicios clave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y experimentos propuestos del libro </a:t>
            </a:r>
            <a:r>
              <a:rPr lang="es-CO" sz="1600" i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CO" sz="1600" b="1" i="1" dirty="0" smtClean="0">
                <a:solidFill>
                  <a:schemeClr val="accent1">
                    <a:lumMod val="75000"/>
                  </a:schemeClr>
                </a:solidFill>
              </a:rPr>
              <a:t>ÁLGEBRA LINEAL</a:t>
            </a:r>
            <a:r>
              <a:rPr lang="es-CO" sz="1600" i="1" dirty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de Stanley L. Grossman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De métodos númericos, basadas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en la solución de ejercicios clave </a:t>
            </a: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y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experimentos propuestos del libro </a:t>
            </a:r>
            <a:r>
              <a:rPr lang="es-CO" sz="1600" i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CO" sz="1600" b="1" i="1" dirty="0">
                <a:solidFill>
                  <a:schemeClr val="accent1">
                    <a:lumMod val="75000"/>
                  </a:schemeClr>
                </a:solidFill>
              </a:rPr>
              <a:t>MÉTODOS NÚMERICOS PARA INGENIEROS</a:t>
            </a:r>
            <a:r>
              <a:rPr lang="es-CO" sz="1600" i="1" dirty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de Steven C. Chapra.</a:t>
            </a:r>
          </a:p>
        </p:txBody>
      </p:sp>
      <p:pic>
        <p:nvPicPr>
          <p:cNvPr id="3076" name="Picture 4" descr="http://www.geekytheory.com/imagenes/2012/08/matlabgeekytheo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9" y="2933361"/>
            <a:ext cx="3678491" cy="159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f/f1/Paraboloidematlab20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54" y="3001835"/>
            <a:ext cx="3311525" cy="152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3C48-3B0D-0E40-B128-48F0988DB1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4"/>
          <p:cNvSpPr txBox="1"/>
          <p:nvPr/>
        </p:nvSpPr>
        <p:spPr>
          <a:xfrm>
            <a:off x="398209" y="275262"/>
            <a:ext cx="6980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95000"/>
                  </a:schemeClr>
                </a:solidFill>
              </a:rPr>
              <a:t>Experiencia Konrad Lorenz en el uso de las T.I.C. </a:t>
            </a:r>
          </a:p>
          <a:p>
            <a:r>
              <a:rPr lang="es-CO" sz="2400" b="1" dirty="0" smtClean="0">
                <a:solidFill>
                  <a:schemeClr val="bg1">
                    <a:lumMod val="95000"/>
                  </a:schemeClr>
                </a:solidFill>
              </a:rPr>
              <a:t>Caso de éxito. </a:t>
            </a:r>
            <a:endParaRPr lang="es-CO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0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60"/>
    </mc:Choice>
    <mc:Fallback xmlns="">
      <p:transition spd="slow" advTm="4626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6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209" y="1097865"/>
            <a:ext cx="825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3C48-3B0D-0E40-B128-48F0988DB1B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3"/>
          <p:cNvSpPr txBox="1"/>
          <p:nvPr/>
        </p:nvSpPr>
        <p:spPr>
          <a:xfrm>
            <a:off x="398209" y="1047065"/>
            <a:ext cx="82504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s-CO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CASOS </a:t>
            </a:r>
            <a:r>
              <a:rPr lang="es-CO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ÉXITO</a:t>
            </a:r>
            <a:r>
              <a:rPr lang="es-CO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algn="just"/>
            <a:endParaRPr lang="es-CO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 evidente que luego de la implementación de </a:t>
            </a: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estrategia utilizada en el ciclo básico, unida a su extensión en otras materias de niveles mas avanzados </a:t>
            </a: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ha obtenido una </a:t>
            </a: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enorme mejoría </a:t>
            </a: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la utilización de los laboratorios de matemáticas e ingenierías basadas en la promoción de la auto-experimentación e investigación por medio de ejercicios prácticos que los profesores programan para que sus estudiantes desarrollen de manera individual o grupal en los laboratorios de matemáticas e ingenierías donde se tiene instalado el software de apoyo, MatLab.</a:t>
            </a:r>
          </a:p>
          <a:p>
            <a:pPr algn="just"/>
            <a:endParaRPr lang="es-CO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" y="3634435"/>
            <a:ext cx="4256401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0" y="3388354"/>
            <a:ext cx="2317750" cy="3090333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398209" y="275262"/>
            <a:ext cx="6980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95000"/>
                  </a:schemeClr>
                </a:solidFill>
              </a:rPr>
              <a:t>Experiencia Konrad Lorenz en el uso de las T.I.C. </a:t>
            </a:r>
          </a:p>
          <a:p>
            <a:r>
              <a:rPr lang="es-CO" sz="2400" b="1" dirty="0" smtClean="0">
                <a:solidFill>
                  <a:schemeClr val="bg1">
                    <a:lumMod val="95000"/>
                  </a:schemeClr>
                </a:solidFill>
              </a:rPr>
              <a:t>Caso de éxito. </a:t>
            </a:r>
            <a:endParaRPr lang="es-CO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63"/>
    </mc:Choice>
    <mc:Fallback xmlns="">
      <p:transition spd="slow" advTm="4576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865" y="4062118"/>
            <a:ext cx="81255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Conclusiones de la experiencia (durante el primer año de implementación):</a:t>
            </a:r>
          </a:p>
          <a:p>
            <a:endParaRPr lang="es-CO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logró </a:t>
            </a:r>
            <a:r>
              <a:rPr lang="es-CO" sz="1600" dirty="0" smtClean="0">
                <a:solidFill>
                  <a:srgbClr val="FF0000"/>
                </a:solidFill>
              </a:rPr>
              <a:t>promover el acercamiento y uso libre de los recursos de experimentación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los estudiantes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los primeros semestres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las diferentes carreras, lo que provocó un empoderamiento de los recursos y una participación amigable de los nuevos estudiantes en procesos de aprendizaje autodidáctico e  investigativo. </a:t>
            </a:r>
          </a:p>
          <a:p>
            <a:pPr marL="342900" indent="-342900" algn="just">
              <a:buFont typeface="+mj-lt"/>
              <a:buAutoNum type="arabicPeriod"/>
            </a:pPr>
            <a:endParaRPr lang="es-CO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 la ayuda de guías en asignaturas del ciclo básico de las matemáticas e ingenierías se logró </a:t>
            </a:r>
            <a:r>
              <a:rPr lang="es-CO" sz="1600" dirty="0" smtClean="0">
                <a:solidFill>
                  <a:srgbClr val="FF0000"/>
                </a:solidFill>
              </a:rPr>
              <a:t>liberar espacio de tutorías para permitir a los profesores la realización de otras actividades de valor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mientras se desarrollan en los estudiantes capacidades de experimentación y búsqueda de soluciones a problemas propios. 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83" y="73376"/>
            <a:ext cx="904617" cy="678462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3C48-3B0D-0E40-B128-48F0988DB1B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 descr="http://www.ewallpapers.eu/w_show/albert-einstein-quote-1600-1200-76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53" y="1049876"/>
            <a:ext cx="4953790" cy="30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398209" y="275262"/>
            <a:ext cx="6980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Experiencia Konrad Lorenz en el uso de las T.I.C. </a:t>
            </a:r>
          </a:p>
          <a:p>
            <a:r>
              <a:rPr lang="es-CO" sz="2400" b="1" dirty="0" smtClean="0"/>
              <a:t>Caso de éxito.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2099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52"/>
    </mc:Choice>
    <mc:Fallback xmlns="">
      <p:transition spd="slow" advTm="4575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865" y="4321430"/>
            <a:ext cx="8125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Conclusiones de la experiencia (durante el primer año de implementación</a:t>
            </a:r>
            <a:r>
              <a:rPr lang="es-CO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):</a:t>
            </a:r>
          </a:p>
          <a:p>
            <a:endParaRPr lang="es-CO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 startAt="3"/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descubrimiento de la utilidad de herramientas informáticas como MatLab para la enseñanza de las matemáticas permitió a profesores y estudiantes </a:t>
            </a:r>
            <a:r>
              <a:rPr lang="es-CO" sz="1600" dirty="0" smtClean="0">
                <a:solidFill>
                  <a:srgbClr val="FF0000"/>
                </a:solidFill>
              </a:rPr>
              <a:t>la ejecución de proyectos simples de investigación aplicada.</a:t>
            </a:r>
          </a:p>
          <a:p>
            <a:pPr marL="342900" indent="-342900" algn="just">
              <a:buFont typeface="+mj-lt"/>
              <a:buAutoNum type="arabicPeriod" startAt="3"/>
            </a:pPr>
            <a:endParaRPr lang="es-CO" sz="1600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+mj-lt"/>
              <a:buAutoNum type="arabicPeriod" startAt="3"/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pudo </a:t>
            </a:r>
            <a:r>
              <a:rPr lang="es-CO" sz="1600" dirty="0" smtClean="0">
                <a:solidFill>
                  <a:srgbClr val="FF0000"/>
                </a:solidFill>
              </a:rPr>
              <a:t>medir el impacto de las prácticas libres sobre el uso de los laboratorios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la Facultad de Matemáticas e Ingenierías y apreciar el impacto de la estrategia en la mejora de los indicadores de uso de los recursos de experimentación autodidáctica.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83" y="73376"/>
            <a:ext cx="904617" cy="678462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63C48-3B0D-0E40-B128-48F0988DB1B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6" descr="http://2.bp.blogspot.com/_f86aF1gNGuE/SadSASQr8DI/AAAAAAAAAEQ/zrhgUhiHdHw/s320/pain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20" y="1175379"/>
            <a:ext cx="4089462" cy="30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photos-c.ak.fbcdn.net/hphotos-ak-prn1/p480x480/549044_517302894947079_250016586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97" b="50000"/>
          <a:stretch/>
        </p:blipFill>
        <p:spPr bwMode="auto">
          <a:xfrm>
            <a:off x="682425" y="1924878"/>
            <a:ext cx="4583468" cy="174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"/>
          <p:cNvSpPr txBox="1"/>
          <p:nvPr/>
        </p:nvSpPr>
        <p:spPr>
          <a:xfrm>
            <a:off x="398209" y="275262"/>
            <a:ext cx="6980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000000"/>
                </a:solidFill>
              </a:rPr>
              <a:t>Experiencia Konrad Lorenz en el uso de las T.I.C. </a:t>
            </a:r>
          </a:p>
          <a:p>
            <a:r>
              <a:rPr lang="es-CO" sz="2400" b="1" dirty="0" smtClean="0">
                <a:solidFill>
                  <a:srgbClr val="000000"/>
                </a:solidFill>
              </a:rPr>
              <a:t>Caso de éxito. </a:t>
            </a:r>
            <a:endParaRPr lang="es-CO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4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87"/>
    </mc:Choice>
    <mc:Fallback xmlns="">
      <p:transition spd="slow" advTm="3138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900</Words>
  <Application>Microsoft Office PowerPoint</Application>
  <PresentationFormat>Presentación en pantalla (4:3)</PresentationFormat>
  <Paragraphs>117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Juliana Duque</dc:creator>
  <cp:lastModifiedBy>Oscar E Granados Delgado</cp:lastModifiedBy>
  <cp:revision>74</cp:revision>
  <dcterms:created xsi:type="dcterms:W3CDTF">2011-01-19T03:22:36Z</dcterms:created>
  <dcterms:modified xsi:type="dcterms:W3CDTF">2013-06-07T12:35:39Z</dcterms:modified>
</cp:coreProperties>
</file>