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0" r:id="rId2"/>
    <p:sldId id="271" r:id="rId3"/>
    <p:sldId id="283" r:id="rId4"/>
    <p:sldId id="272" r:id="rId5"/>
    <p:sldId id="273" r:id="rId6"/>
    <p:sldId id="274" r:id="rId7"/>
    <p:sldId id="275" r:id="rId8"/>
    <p:sldId id="276" r:id="rId9"/>
    <p:sldId id="278" r:id="rId10"/>
    <p:sldId id="279" r:id="rId11"/>
    <p:sldId id="282" r:id="rId12"/>
    <p:sldId id="284" r:id="rId13"/>
    <p:sldId id="285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84A"/>
    <a:srgbClr val="2FB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31323" y="2332652"/>
            <a:ext cx="7244862" cy="23979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31323" y="4823926"/>
            <a:ext cx="7244862" cy="87935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927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6A87-52D7-4BA0-90AE-B5B4D3E98A68}" type="datetimeFigureOut">
              <a:rPr lang="es-CO" smtClean="0"/>
              <a:t>6/11/2018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B215-3AA1-4087-97C1-E03FDF177C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204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6A87-52D7-4BA0-90AE-B5B4D3E98A68}" type="datetimeFigureOut">
              <a:rPr lang="es-CO" smtClean="0"/>
              <a:t>6/11/2018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B215-3AA1-4087-97C1-E03FDF177C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6240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6A87-52D7-4BA0-90AE-B5B4D3E98A68}" type="datetimeFigureOut">
              <a:rPr lang="es-CO" smtClean="0"/>
              <a:t>6/11/2018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B215-3AA1-4087-97C1-E03FDF177C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922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6A87-52D7-4BA0-90AE-B5B4D3E98A68}" type="datetimeFigureOut">
              <a:rPr lang="es-CO" smtClean="0"/>
              <a:t>6/11/2018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B215-3AA1-4087-97C1-E03FDF177C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968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6A87-52D7-4BA0-90AE-B5B4D3E98A68}" type="datetimeFigureOut">
              <a:rPr lang="es-CO" smtClean="0"/>
              <a:t>6/11/2018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B215-3AA1-4087-97C1-E03FDF177C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327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6A87-52D7-4BA0-90AE-B5B4D3E98A68}" type="datetimeFigureOut">
              <a:rPr lang="es-CO" smtClean="0"/>
              <a:t>6/11/2018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B215-3AA1-4087-97C1-E03FDF177C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7341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6A87-52D7-4BA0-90AE-B5B4D3E98A68}" type="datetimeFigureOut">
              <a:rPr lang="es-CO" smtClean="0"/>
              <a:t>6/11/2018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B215-3AA1-4087-97C1-E03FDF177C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078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6A87-52D7-4BA0-90AE-B5B4D3E98A68}" type="datetimeFigureOut">
              <a:rPr lang="es-CO" smtClean="0"/>
              <a:t>6/11/2018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B215-3AA1-4087-97C1-E03FDF177C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867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6A87-52D7-4BA0-90AE-B5B4D3E98A68}" type="datetimeFigureOut">
              <a:rPr lang="es-CO" smtClean="0"/>
              <a:t>6/11/2018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B215-3AA1-4087-97C1-E03FDF177C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838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4254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06A87-52D7-4BA0-90AE-B5B4D3E98A68}" type="datetimeFigureOut">
              <a:rPr lang="es-CO" smtClean="0"/>
              <a:t>6/11/2018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4680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5B215-3AA1-4087-97C1-E03FDF177C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987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4384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4937760" y="2681177"/>
            <a:ext cx="7254240" cy="1422426"/>
          </a:xfrm>
        </p:spPr>
        <p:txBody>
          <a:bodyPr anchor="t">
            <a:noAutofit/>
          </a:bodyPr>
          <a:lstStyle/>
          <a:p>
            <a:pPr algn="l"/>
            <a:r>
              <a:rPr lang="es-ES" sz="3483" dirty="0" smtClean="0">
                <a:latin typeface="Humanist 521 Bold BT"/>
                <a:cs typeface="Humanist 521 Bold BT"/>
              </a:rPr>
              <a:t>Taller: Metodología de Enseñanza en los Laboratorios de Física - UIS</a:t>
            </a:r>
            <a:endParaRPr lang="es-ES" sz="1161" dirty="0">
              <a:latin typeface="Humanist 521 Bold BT"/>
              <a:cs typeface="Humanist 521 Bold BT"/>
            </a:endParaRPr>
          </a:p>
        </p:txBody>
      </p:sp>
      <p:sp>
        <p:nvSpPr>
          <p:cNvPr id="3" name="Título 3"/>
          <p:cNvSpPr txBox="1">
            <a:spLocks/>
          </p:cNvSpPr>
          <p:nvPr/>
        </p:nvSpPr>
        <p:spPr>
          <a:xfrm>
            <a:off x="4937760" y="4183846"/>
            <a:ext cx="7386501" cy="1422426"/>
          </a:xfrm>
          <a:prstGeom prst="rect">
            <a:avLst/>
          </a:prstGeom>
        </p:spPr>
        <p:txBody>
          <a:bodyPr vert="horz" lIns="88479" tIns="44240" rIns="88479" bIns="4424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b="0" dirty="0">
                <a:solidFill>
                  <a:srgbClr val="14384A"/>
                </a:solidFill>
                <a:latin typeface="Humanist 521 Bold BT"/>
                <a:cs typeface="Humanist 521 Bold BT"/>
              </a:rPr>
              <a:t>Orientadores</a:t>
            </a:r>
            <a:r>
              <a:rPr lang="es-ES" sz="4000" b="0" dirty="0">
                <a:solidFill>
                  <a:srgbClr val="14384A"/>
                </a:solidFill>
                <a:latin typeface="Humanist 521 Bold BT"/>
                <a:cs typeface="Humanist 521 Bold BT"/>
              </a:rPr>
              <a:t>:</a:t>
            </a:r>
            <a:br>
              <a:rPr lang="es-ES" sz="4000" b="0" dirty="0">
                <a:solidFill>
                  <a:srgbClr val="14384A"/>
                </a:solidFill>
                <a:latin typeface="Humanist 521 Bold BT"/>
                <a:cs typeface="Humanist 521 Bold BT"/>
              </a:rPr>
            </a:br>
            <a:r>
              <a:rPr lang="es-ES" sz="2400" b="0" dirty="0">
                <a:solidFill>
                  <a:srgbClr val="14384A"/>
                </a:solidFill>
                <a:latin typeface="Humanist 521 Bold BT"/>
                <a:cs typeface="Humanist 521 Bold BT"/>
              </a:rPr>
              <a:t>Adriana Rocío Lizcano </a:t>
            </a:r>
            <a:r>
              <a:rPr lang="es-ES" sz="2400" b="0" dirty="0" err="1">
                <a:solidFill>
                  <a:srgbClr val="14384A"/>
                </a:solidFill>
                <a:latin typeface="Humanist 521 Bold BT"/>
                <a:cs typeface="Humanist 521 Bold BT"/>
              </a:rPr>
              <a:t>Dallos</a:t>
            </a:r>
            <a:r>
              <a:rPr lang="es-ES" sz="2400" b="0" dirty="0">
                <a:solidFill>
                  <a:srgbClr val="14384A"/>
                </a:solidFill>
                <a:latin typeface="Humanist 521 Bold BT"/>
                <a:cs typeface="Humanist 521 Bold BT"/>
              </a:rPr>
              <a:t/>
            </a:r>
            <a:br>
              <a:rPr lang="es-ES" sz="2400" b="0" dirty="0">
                <a:solidFill>
                  <a:srgbClr val="14384A"/>
                </a:solidFill>
                <a:latin typeface="Humanist 521 Bold BT"/>
                <a:cs typeface="Humanist 521 Bold BT"/>
              </a:rPr>
            </a:br>
            <a:r>
              <a:rPr lang="es-ES" sz="2400" b="0" dirty="0" smtClean="0">
                <a:solidFill>
                  <a:srgbClr val="14384A"/>
                </a:solidFill>
                <a:latin typeface="Humanist 521 Bold BT"/>
                <a:cs typeface="Humanist 521 Bold BT"/>
              </a:rPr>
              <a:t>David </a:t>
            </a:r>
            <a:r>
              <a:rPr lang="es-ES" sz="2400" b="0" dirty="0">
                <a:solidFill>
                  <a:srgbClr val="14384A"/>
                </a:solidFill>
                <a:latin typeface="Humanist 521 Bold BT"/>
                <a:cs typeface="Humanist 521 Bold BT"/>
              </a:rPr>
              <a:t>Alejandro Miranda </a:t>
            </a:r>
            <a:r>
              <a:rPr lang="es-ES" sz="2400" b="0" dirty="0" smtClean="0">
                <a:solidFill>
                  <a:srgbClr val="14384A"/>
                </a:solidFill>
                <a:latin typeface="Humanist 521 Bold BT"/>
                <a:cs typeface="Humanist 521 Bold BT"/>
              </a:rPr>
              <a:t>Mercado</a:t>
            </a:r>
          </a:p>
          <a:p>
            <a:pPr algn="l"/>
            <a:r>
              <a:rPr lang="es-ES" sz="2400" b="0" dirty="0" smtClean="0">
                <a:solidFill>
                  <a:srgbClr val="14384A"/>
                </a:solidFill>
                <a:latin typeface="Humanist 521 Bold BT"/>
                <a:cs typeface="Humanist 521 Bold BT"/>
              </a:rPr>
              <a:t>Rogelio Ospina </a:t>
            </a:r>
            <a:r>
              <a:rPr lang="es-ES" sz="2400" b="0" dirty="0" err="1" smtClean="0">
                <a:solidFill>
                  <a:srgbClr val="14384A"/>
                </a:solidFill>
                <a:latin typeface="Humanist 521 Bold BT"/>
                <a:cs typeface="Humanist 521 Bold BT"/>
              </a:rPr>
              <a:t>ospina</a:t>
            </a:r>
            <a:r>
              <a:rPr lang="es-ES" sz="4000" b="0" dirty="0">
                <a:solidFill>
                  <a:srgbClr val="14384A"/>
                </a:solidFill>
                <a:latin typeface="Humanist 521 Bold BT"/>
                <a:cs typeface="Humanist 521 Bold BT"/>
              </a:rPr>
              <a:t/>
            </a:r>
            <a:br>
              <a:rPr lang="es-ES" sz="4000" b="0" dirty="0">
                <a:solidFill>
                  <a:srgbClr val="14384A"/>
                </a:solidFill>
                <a:latin typeface="Humanist 521 Bold BT"/>
                <a:cs typeface="Humanist 521 Bold BT"/>
              </a:rPr>
            </a:br>
            <a:endParaRPr lang="es-ES" sz="1400" b="0" dirty="0">
              <a:solidFill>
                <a:srgbClr val="14384A"/>
              </a:solidFill>
              <a:latin typeface="Humanist 521 Bold BT"/>
              <a:cs typeface="Humanist 521 Bold BT"/>
            </a:endParaRPr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36" y="4791238"/>
            <a:ext cx="1931831" cy="1334135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40" y="4791238"/>
            <a:ext cx="1191895" cy="133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9A29-EDDB-5442-BF16-44052311488F}" type="slidenum">
              <a:rPr lang="es-ES_tradnl" smtClean="0"/>
              <a:t>10</a:t>
            </a:fld>
            <a:endParaRPr lang="es-ES_tradnl"/>
          </a:p>
        </p:txBody>
      </p:sp>
      <p:pic>
        <p:nvPicPr>
          <p:cNvPr id="39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71052">
            <a:off x="463700" y="1930228"/>
            <a:ext cx="3495014" cy="1962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1207" y="2911495"/>
            <a:ext cx="4151028" cy="3113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" name="Título 3"/>
          <p:cNvSpPr txBox="1">
            <a:spLocks/>
          </p:cNvSpPr>
          <p:nvPr/>
        </p:nvSpPr>
        <p:spPr>
          <a:xfrm>
            <a:off x="6735997" y="4202209"/>
            <a:ext cx="5456004" cy="2136500"/>
          </a:xfrm>
          <a:prstGeom prst="rect">
            <a:avLst/>
          </a:prstGeom>
        </p:spPr>
        <p:txBody>
          <a:bodyPr vert="horz" lIns="88479" tIns="44240" rIns="88479" bIns="4424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322" dirty="0">
                <a:latin typeface="Humanist 521 BT"/>
                <a:cs typeface="Humanist 521 BT"/>
              </a:rPr>
              <a:t>Acuerdos del colectivo:</a:t>
            </a:r>
          </a:p>
          <a:p>
            <a:pPr marL="276492" indent="-276492" algn="l">
              <a:buFont typeface="Arial"/>
              <a:buChar char="•"/>
            </a:pPr>
            <a:r>
              <a:rPr lang="es-ES" sz="2322" dirty="0">
                <a:latin typeface="Humanist 521 BT"/>
                <a:cs typeface="Humanist 521 BT"/>
              </a:rPr>
              <a:t>Plantilla de reporte de investigación.</a:t>
            </a:r>
          </a:p>
          <a:p>
            <a:pPr marL="276492" indent="-276492" algn="l">
              <a:buFont typeface="Arial"/>
              <a:buChar char="•"/>
            </a:pPr>
            <a:r>
              <a:rPr lang="es-ES" sz="2322" dirty="0">
                <a:latin typeface="Humanist 521 BT"/>
                <a:cs typeface="Humanist 521 BT"/>
              </a:rPr>
              <a:t>Rúbrica de evaluación.</a:t>
            </a:r>
          </a:p>
          <a:p>
            <a:pPr marL="276492" indent="-276492" algn="l">
              <a:buFont typeface="Arial"/>
              <a:buChar char="•"/>
            </a:pPr>
            <a:r>
              <a:rPr lang="es-ES" sz="2322" dirty="0">
                <a:latin typeface="Humanist 521 BT"/>
                <a:cs typeface="Humanist 521 BT"/>
              </a:rPr>
              <a:t>Preguntas para CPL.</a:t>
            </a:r>
          </a:p>
          <a:p>
            <a:pPr marL="276492" indent="-276492" algn="l">
              <a:buFont typeface="Arial"/>
              <a:buChar char="•"/>
            </a:pPr>
            <a:r>
              <a:rPr lang="es-ES" sz="2322" dirty="0">
                <a:latin typeface="Humanist 521 BT"/>
                <a:cs typeface="Humanist 521 BT"/>
              </a:rPr>
              <a:t>Lista de cotejo para proyecto final (Informe y video).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6894002" y="1399385"/>
          <a:ext cx="4842727" cy="280282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494242">
                  <a:extLst>
                    <a:ext uri="{9D8B030D-6E8A-4147-A177-3AD203B41FA5}">
                      <a16:colId xmlns="" xmlns:a16="http://schemas.microsoft.com/office/drawing/2014/main" val="1983819476"/>
                    </a:ext>
                  </a:extLst>
                </a:gridCol>
                <a:gridCol w="1681092">
                  <a:extLst>
                    <a:ext uri="{9D8B030D-6E8A-4147-A177-3AD203B41FA5}">
                      <a16:colId xmlns="" xmlns:a16="http://schemas.microsoft.com/office/drawing/2014/main" val="2992901550"/>
                    </a:ext>
                  </a:extLst>
                </a:gridCol>
                <a:gridCol w="1667393">
                  <a:extLst>
                    <a:ext uri="{9D8B030D-6E8A-4147-A177-3AD203B41FA5}">
                      <a16:colId xmlns="" xmlns:a16="http://schemas.microsoft.com/office/drawing/2014/main" val="1374859291"/>
                    </a:ext>
                  </a:extLst>
                </a:gridCol>
              </a:tblGrid>
              <a:tr h="940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 dirty="0">
                          <a:effectLst/>
                        </a:rPr>
                        <a:t>Período</a:t>
                      </a:r>
                      <a:endParaRPr lang="es-CO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79" marR="88479" marT="44240" marB="442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No. De profesores certificados</a:t>
                      </a:r>
                      <a:endParaRPr lang="es-CO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79" marR="88479" marT="44240" marB="442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Estudiantes</a:t>
                      </a:r>
                      <a:endParaRPr lang="es-CO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293859020"/>
                  </a:ext>
                </a:extLst>
              </a:tr>
              <a:tr h="372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Bga 2016-1</a:t>
                      </a:r>
                      <a:endParaRPr lang="es-CO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79" marR="88479" marT="44240" marB="442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13</a:t>
                      </a:r>
                      <a:endParaRPr lang="es-CO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79" marR="88479" marT="44240" marB="4424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 dirty="0">
                          <a:effectLst/>
                        </a:rPr>
                        <a:t>2.683</a:t>
                      </a:r>
                      <a:endParaRPr lang="es-CO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599332456"/>
                  </a:ext>
                </a:extLst>
              </a:tr>
              <a:tr h="372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Bga 2016-2</a:t>
                      </a:r>
                      <a:endParaRPr lang="es-CO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79" marR="88479" marT="44240" marB="442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7</a:t>
                      </a:r>
                      <a:endParaRPr lang="es-CO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79" marR="88479" marT="44240" marB="44240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32481155"/>
                  </a:ext>
                </a:extLst>
              </a:tr>
              <a:tr h="372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Bga 2017-1</a:t>
                      </a:r>
                      <a:endParaRPr lang="es-CO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79" marR="88479" marT="44240" marB="442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5</a:t>
                      </a:r>
                      <a:endParaRPr lang="es-CO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79" marR="88479" marT="44240" marB="442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 dirty="0">
                          <a:effectLst/>
                        </a:rPr>
                        <a:t>1.542</a:t>
                      </a:r>
                      <a:endParaRPr lang="es-CO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915214334"/>
                  </a:ext>
                </a:extLst>
              </a:tr>
              <a:tr h="372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Sedes 2017-1</a:t>
                      </a:r>
                      <a:endParaRPr lang="es-CO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79" marR="88479" marT="44240" marB="442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 dirty="0">
                          <a:effectLst/>
                        </a:rPr>
                        <a:t>9 *</a:t>
                      </a:r>
                      <a:endParaRPr lang="es-CO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79" marR="88479" marT="44240" marB="442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 dirty="0">
                          <a:effectLst/>
                        </a:rPr>
                        <a:t>735</a:t>
                      </a:r>
                      <a:endParaRPr lang="es-CO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524221200"/>
                  </a:ext>
                </a:extLst>
              </a:tr>
              <a:tr h="372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Total</a:t>
                      </a:r>
                      <a:endParaRPr lang="es-CO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79" marR="88479" marT="44240" marB="442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34</a:t>
                      </a:r>
                      <a:endParaRPr lang="es-CO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79" marR="88479" marT="44240" marB="442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 dirty="0">
                          <a:effectLst/>
                        </a:rPr>
                        <a:t>4.960</a:t>
                      </a:r>
                      <a:endParaRPr lang="es-CO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262785036"/>
                  </a:ext>
                </a:extLst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¿Cuáles son los resultados obtenidos con la </a:t>
            </a:r>
            <a:r>
              <a:rPr lang="es-ES" dirty="0" err="1"/>
              <a:t>EFor</a:t>
            </a:r>
            <a:r>
              <a:rPr lang="es-ES" dirty="0"/>
              <a:t>?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1935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6062576" y="2975945"/>
            <a:ext cx="4957231" cy="1332517"/>
          </a:xfrm>
        </p:spPr>
        <p:txBody>
          <a:bodyPr>
            <a:normAutofit fontScale="90000"/>
          </a:bodyPr>
          <a:lstStyle/>
          <a:p>
            <a:r>
              <a:rPr lang="es-CO" sz="38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Exploración </a:t>
            </a:r>
            <a:r>
              <a:rPr lang="es-CO" sz="387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aspectos tecnológicos</a:t>
            </a:r>
            <a:br>
              <a:rPr lang="es-CO" sz="387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387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Aula virtual </a:t>
            </a:r>
            <a:r>
              <a:rPr lang="es-CO" sz="387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Moodle</a:t>
            </a:r>
            <a:endParaRPr lang="es-ES" sz="387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769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Aspectos tecnológicos</a:t>
            </a:r>
            <a:endParaRPr lang="es-CO" dirty="0"/>
          </a:p>
        </p:txBody>
      </p:sp>
      <p:pic>
        <p:nvPicPr>
          <p:cNvPr id="4098" name="Picture 2" descr="Resultado de imagen para tecnologÃ­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373" y="3731698"/>
            <a:ext cx="3540014" cy="236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838199" y="3498851"/>
            <a:ext cx="3874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dirty="0" smtClean="0"/>
              <a:t>Servidor </a:t>
            </a:r>
            <a:r>
              <a:rPr lang="es-CO" sz="4000" dirty="0" err="1" smtClean="0"/>
              <a:t>ExperTIC</a:t>
            </a:r>
            <a:endParaRPr lang="es-CO" sz="4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079358" y="4760529"/>
            <a:ext cx="3267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dirty="0" smtClean="0"/>
              <a:t>Bases de datos</a:t>
            </a:r>
            <a:endParaRPr lang="es-CO" sz="40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914104" y="2124403"/>
            <a:ext cx="4357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dirty="0" smtClean="0"/>
              <a:t>Aula Virtual </a:t>
            </a:r>
            <a:r>
              <a:rPr lang="es-CO" sz="4000" dirty="0" err="1" smtClean="0"/>
              <a:t>Moodle</a:t>
            </a: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907386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>
              <a:lnSpc>
                <a:spcPct val="50000"/>
              </a:lnSpc>
            </a:pPr>
            <a:r>
              <a:rPr lang="es-ES" dirty="0" smtClean="0"/>
              <a:t>Agenda del Taller</a:t>
            </a:r>
            <a:r>
              <a:rPr lang="es-ES" sz="2322" dirty="0">
                <a:latin typeface="Humanist 521 Bold BT"/>
                <a:cs typeface="Humanist 521 Bold BT"/>
              </a:rPr>
              <a:t/>
            </a:r>
            <a:br>
              <a:rPr lang="es-ES" sz="2322" dirty="0">
                <a:latin typeface="Humanist 521 Bold BT"/>
                <a:cs typeface="Humanist 521 Bold BT"/>
              </a:rPr>
            </a:br>
            <a:r>
              <a:rPr lang="es-ES" sz="968" dirty="0">
                <a:latin typeface="Humanist 521 Bold BT"/>
                <a:cs typeface="Humanist 521 Bold BT"/>
              </a:rPr>
              <a:t/>
            </a:r>
            <a:br>
              <a:rPr lang="es-ES" sz="968" dirty="0">
                <a:latin typeface="Humanist 521 Bold BT"/>
                <a:cs typeface="Humanist 521 Bold BT"/>
              </a:rPr>
            </a:br>
            <a:endParaRPr lang="es-ES" sz="968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438840" y="1400228"/>
            <a:ext cx="9215907" cy="3072890"/>
          </a:xfrm>
        </p:spPr>
        <p:txBody>
          <a:bodyPr>
            <a:normAutofit lnSpcReduction="10000"/>
          </a:bodyPr>
          <a:lstStyle/>
          <a:p>
            <a:r>
              <a:rPr lang="es-CO" dirty="0" smtClean="0"/>
              <a:t>Reconocimiento inicial</a:t>
            </a:r>
          </a:p>
          <a:p>
            <a:r>
              <a:rPr lang="es-CO" dirty="0" smtClean="0"/>
              <a:t>Evolución del proyecto </a:t>
            </a:r>
            <a:r>
              <a:rPr lang="es-CO" dirty="0" err="1" smtClean="0"/>
              <a:t>ExperTIC</a:t>
            </a:r>
            <a:endParaRPr lang="es-CO" dirty="0" smtClean="0"/>
          </a:p>
          <a:p>
            <a:r>
              <a:rPr lang="es-CO" dirty="0" smtClean="0"/>
              <a:t>¿</a:t>
            </a:r>
            <a:r>
              <a:rPr lang="es-CO" dirty="0" smtClean="0"/>
              <a:t>Qué son Active </a:t>
            </a:r>
            <a:r>
              <a:rPr lang="es-CO" dirty="0" err="1" smtClean="0"/>
              <a:t>Learning</a:t>
            </a:r>
            <a:r>
              <a:rPr lang="es-CO" dirty="0" smtClean="0"/>
              <a:t>, </a:t>
            </a:r>
            <a:r>
              <a:rPr lang="es-CO" dirty="0" err="1" smtClean="0"/>
              <a:t>Mediated</a:t>
            </a:r>
            <a:r>
              <a:rPr lang="es-CO" dirty="0" smtClean="0"/>
              <a:t> </a:t>
            </a:r>
            <a:r>
              <a:rPr lang="es-CO" dirty="0" err="1" smtClean="0"/>
              <a:t>Learning</a:t>
            </a:r>
            <a:r>
              <a:rPr lang="es-CO" dirty="0"/>
              <a:t> </a:t>
            </a:r>
            <a:r>
              <a:rPr lang="es-CO" dirty="0" smtClean="0"/>
              <a:t>y </a:t>
            </a:r>
            <a:r>
              <a:rPr lang="es-CO" dirty="0" err="1" smtClean="0"/>
              <a:t>JiTT</a:t>
            </a:r>
            <a:r>
              <a:rPr lang="es-CO" dirty="0" smtClean="0"/>
              <a:t>?</a:t>
            </a:r>
          </a:p>
          <a:p>
            <a:r>
              <a:rPr lang="es-CO" dirty="0" smtClean="0"/>
              <a:t>Propuesta metodológica </a:t>
            </a:r>
            <a:r>
              <a:rPr lang="es-CO" dirty="0" err="1" smtClean="0"/>
              <a:t>ExperTIC</a:t>
            </a:r>
            <a:endParaRPr lang="es-CO" dirty="0" smtClean="0"/>
          </a:p>
          <a:p>
            <a:r>
              <a:rPr lang="es-CO" dirty="0" smtClean="0"/>
              <a:t>Aspectos tecnológicos</a:t>
            </a:r>
          </a:p>
          <a:p>
            <a:r>
              <a:rPr lang="es-CO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Vivencia práctica en laboratorio</a:t>
            </a:r>
            <a:endParaRPr lang="es-CO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 rot="16200000">
            <a:off x="-270456" y="2455894"/>
            <a:ext cx="19684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MARTES</a:t>
            </a:r>
            <a:endParaRPr lang="es-CO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 rot="16200000">
            <a:off x="2589362" y="5342342"/>
            <a:ext cx="2136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MIÉRCOLES</a:t>
            </a:r>
            <a:endParaRPr lang="es-CO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1 Marcador de contenido"/>
          <p:cNvSpPr txBox="1">
            <a:spLocks/>
          </p:cNvSpPr>
          <p:nvPr/>
        </p:nvSpPr>
        <p:spPr>
          <a:xfrm>
            <a:off x="4135657" y="5065947"/>
            <a:ext cx="6128016" cy="113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 smtClean="0"/>
              <a:t>El proceso de evaluación</a:t>
            </a:r>
          </a:p>
          <a:p>
            <a:r>
              <a:rPr lang="es-CO" dirty="0" smtClean="0"/>
              <a:t>Conclusiones del Taller</a:t>
            </a:r>
          </a:p>
        </p:txBody>
      </p:sp>
    </p:spTree>
    <p:extLst>
      <p:ext uri="{BB962C8B-B14F-4D97-AF65-F5344CB8AC3E}">
        <p14:creationId xmlns:p14="http://schemas.microsoft.com/office/powerpoint/2010/main" val="95050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860853" y="2455763"/>
            <a:ext cx="6111240" cy="3002543"/>
          </a:xfrm>
        </p:spPr>
        <p:txBody>
          <a:bodyPr>
            <a:noAutofit/>
          </a:bodyPr>
          <a:lstStyle/>
          <a:p>
            <a:pPr algn="l"/>
            <a:r>
              <a:rPr lang="es-ES" sz="3096" dirty="0" smtClean="0">
                <a:latin typeface="Humanist 521 Bold BT"/>
                <a:cs typeface="Humanist 521 Bold BT"/>
              </a:rPr>
              <a:t>Equipo EXPERTIC</a:t>
            </a:r>
            <a:br>
              <a:rPr lang="es-ES" sz="3096" dirty="0" smtClean="0">
                <a:latin typeface="Humanist 521 Bold BT"/>
                <a:cs typeface="Humanist 521 Bold BT"/>
              </a:rPr>
            </a:br>
            <a:r>
              <a:rPr lang="es-ES" sz="2400" dirty="0" smtClean="0">
                <a:latin typeface="Humanist 521 Bold BT"/>
                <a:cs typeface="Humanist 521 Bold BT"/>
              </a:rPr>
              <a:t>Jorge Humberto Martínez Téllez – Director Escuela de Física</a:t>
            </a:r>
            <a:r>
              <a:rPr lang="es-ES" sz="3096" dirty="0" smtClean="0">
                <a:latin typeface="Humanist 521 Bold BT"/>
                <a:cs typeface="Humanist 521 Bold BT"/>
              </a:rPr>
              <a:t/>
            </a:r>
            <a:br>
              <a:rPr lang="es-ES" sz="3096" dirty="0" smtClean="0">
                <a:latin typeface="Humanist 521 Bold BT"/>
                <a:cs typeface="Humanist 521 Bold BT"/>
              </a:rPr>
            </a:br>
            <a:r>
              <a:rPr lang="es-ES" sz="3096" dirty="0" smtClean="0">
                <a:latin typeface="Humanist 521 Bold BT"/>
                <a:cs typeface="Humanist 521 Bold BT"/>
              </a:rPr>
              <a:t/>
            </a:r>
            <a:br>
              <a:rPr lang="es-ES" sz="3096" dirty="0" smtClean="0">
                <a:latin typeface="Humanist 521 Bold BT"/>
                <a:cs typeface="Humanist 521 Bold BT"/>
              </a:rPr>
            </a:br>
            <a:r>
              <a:rPr lang="es-ES" sz="2400" dirty="0">
                <a:latin typeface="Humanist 521 Bold BT"/>
                <a:cs typeface="Humanist 521 Bold BT"/>
              </a:rPr>
              <a:t>Raúl </a:t>
            </a:r>
            <a:r>
              <a:rPr lang="es-ES" sz="2400" dirty="0">
                <a:latin typeface="Humanist 521 Bold BT"/>
                <a:cs typeface="Humanist 521 Bold BT"/>
              </a:rPr>
              <a:t>Francisco Valdivieso Bohórquez</a:t>
            </a:r>
            <a:br>
              <a:rPr lang="es-ES" sz="2400" dirty="0">
                <a:latin typeface="Humanist 521 Bold BT"/>
                <a:cs typeface="Humanist 521 Bold BT"/>
              </a:rPr>
            </a:br>
            <a:r>
              <a:rPr lang="es-ES" sz="2400" dirty="0">
                <a:latin typeface="Humanist 521 Bold BT"/>
                <a:cs typeface="Humanist 521 Bold BT"/>
              </a:rPr>
              <a:t>Edgar Leonardo Castellanos Leal</a:t>
            </a:r>
            <a:br>
              <a:rPr lang="es-ES" sz="2400" dirty="0">
                <a:latin typeface="Humanist 521 Bold BT"/>
                <a:cs typeface="Humanist 521 Bold BT"/>
              </a:rPr>
            </a:br>
            <a:r>
              <a:rPr lang="es-ES" sz="2400" dirty="0">
                <a:latin typeface="Humanist 521 Bold BT"/>
                <a:cs typeface="Humanist 521 Bold BT"/>
              </a:rPr>
              <a:t/>
            </a:r>
            <a:br>
              <a:rPr lang="es-ES" sz="2400" dirty="0">
                <a:latin typeface="Humanist 521 Bold BT"/>
                <a:cs typeface="Humanist 521 Bold BT"/>
              </a:rPr>
            </a:br>
            <a:r>
              <a:rPr lang="es-ES" sz="2400" dirty="0">
                <a:latin typeface="Humanist 521 Bold BT"/>
                <a:cs typeface="Humanist 521 Bold BT"/>
              </a:rPr>
              <a:t>expertic@saber.uis.edu.co</a:t>
            </a:r>
            <a:r>
              <a:rPr lang="es-ES" sz="3483" dirty="0">
                <a:latin typeface="Humanist 521 Bold BT"/>
                <a:cs typeface="Humanist 521 Bold BT"/>
              </a:rPr>
              <a:t/>
            </a:r>
            <a:br>
              <a:rPr lang="es-ES" sz="3483" dirty="0">
                <a:latin typeface="Humanist 521 Bold BT"/>
                <a:cs typeface="Humanist 521 Bold BT"/>
              </a:rPr>
            </a:br>
            <a:endParaRPr lang="es-ES" sz="1161" dirty="0">
              <a:latin typeface="Humanist 521 Bold BT"/>
              <a:cs typeface="Humanist 521 Bold BT"/>
            </a:endParaRPr>
          </a:p>
        </p:txBody>
      </p:sp>
      <p:pic>
        <p:nvPicPr>
          <p:cNvPr id="3" name="Imagen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36" y="4791238"/>
            <a:ext cx="1931831" cy="1334135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40" y="4791238"/>
            <a:ext cx="1191895" cy="133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1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propÃ³si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482" y="2189408"/>
            <a:ext cx="6336166" cy="421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Propósitos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2072710" y="1851382"/>
            <a:ext cx="7791718" cy="5827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sz="3600" dirty="0" smtClean="0"/>
              <a:t>Identificar instrumentos de evaluación</a:t>
            </a:r>
            <a:endParaRPr lang="es-CO" sz="3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502276" y="4643918"/>
            <a:ext cx="3925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dirty="0"/>
              <a:t>Revisar </a:t>
            </a:r>
            <a:r>
              <a:rPr lang="es-CO" sz="4000" dirty="0" smtClean="0"/>
              <a:t>conceptos</a:t>
            </a:r>
            <a:endParaRPr lang="es-CO" sz="4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3376140" y="3564186"/>
            <a:ext cx="2103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dirty="0" smtClean="0"/>
              <a:t>Vivenciar</a:t>
            </a:r>
            <a:endParaRPr lang="es-CO" sz="4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975806" y="2663102"/>
            <a:ext cx="6363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dirty="0"/>
              <a:t>Reconocer aspectos </a:t>
            </a:r>
            <a:r>
              <a:rPr lang="es-CO" sz="3600" dirty="0" smtClean="0"/>
              <a:t>tecnológicos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1290371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>
              <a:lnSpc>
                <a:spcPct val="50000"/>
              </a:lnSpc>
            </a:pPr>
            <a:r>
              <a:rPr lang="es-ES" dirty="0" smtClean="0"/>
              <a:t>Agenda del Taller</a:t>
            </a:r>
            <a:r>
              <a:rPr lang="es-ES" sz="2322" dirty="0">
                <a:latin typeface="Humanist 521 Bold BT"/>
                <a:cs typeface="Humanist 521 Bold BT"/>
              </a:rPr>
              <a:t/>
            </a:r>
            <a:br>
              <a:rPr lang="es-ES" sz="2322" dirty="0">
                <a:latin typeface="Humanist 521 Bold BT"/>
                <a:cs typeface="Humanist 521 Bold BT"/>
              </a:rPr>
            </a:br>
            <a:r>
              <a:rPr lang="es-ES" sz="968" dirty="0">
                <a:latin typeface="Humanist 521 Bold BT"/>
                <a:cs typeface="Humanist 521 Bold BT"/>
              </a:rPr>
              <a:t/>
            </a:r>
            <a:br>
              <a:rPr lang="es-ES" sz="968" dirty="0">
                <a:latin typeface="Humanist 521 Bold BT"/>
                <a:cs typeface="Humanist 521 Bold BT"/>
              </a:rPr>
            </a:br>
            <a:endParaRPr lang="es-ES" sz="968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438840" y="1400228"/>
            <a:ext cx="9215907" cy="3072890"/>
          </a:xfrm>
        </p:spPr>
        <p:txBody>
          <a:bodyPr/>
          <a:lstStyle/>
          <a:p>
            <a:r>
              <a:rPr lang="es-CO" dirty="0" smtClean="0"/>
              <a:t>Reconocimiento inicial</a:t>
            </a:r>
          </a:p>
          <a:p>
            <a:r>
              <a:rPr lang="es-CO" dirty="0" smtClean="0"/>
              <a:t>Evolución del proyecto </a:t>
            </a:r>
            <a:r>
              <a:rPr lang="es-CO" dirty="0" err="1" smtClean="0"/>
              <a:t>ExperTIC</a:t>
            </a:r>
            <a:endParaRPr lang="es-CO" dirty="0" smtClean="0"/>
          </a:p>
          <a:p>
            <a:r>
              <a:rPr lang="es-CO" dirty="0" smtClean="0"/>
              <a:t>¿</a:t>
            </a:r>
            <a:r>
              <a:rPr lang="es-CO" dirty="0" smtClean="0"/>
              <a:t>Qué son Active </a:t>
            </a:r>
            <a:r>
              <a:rPr lang="es-CO" dirty="0" err="1" smtClean="0"/>
              <a:t>Learning</a:t>
            </a:r>
            <a:r>
              <a:rPr lang="es-CO" dirty="0" smtClean="0"/>
              <a:t>, </a:t>
            </a:r>
            <a:r>
              <a:rPr lang="es-CO" dirty="0" err="1" smtClean="0"/>
              <a:t>Mediated</a:t>
            </a:r>
            <a:r>
              <a:rPr lang="es-CO" dirty="0" smtClean="0"/>
              <a:t> </a:t>
            </a:r>
            <a:r>
              <a:rPr lang="es-CO" dirty="0" err="1" smtClean="0"/>
              <a:t>Learning</a:t>
            </a:r>
            <a:r>
              <a:rPr lang="es-CO" dirty="0"/>
              <a:t> </a:t>
            </a:r>
            <a:r>
              <a:rPr lang="es-CO" dirty="0" smtClean="0"/>
              <a:t>y </a:t>
            </a:r>
            <a:r>
              <a:rPr lang="es-CO" dirty="0" err="1" smtClean="0"/>
              <a:t>JiTT</a:t>
            </a:r>
            <a:r>
              <a:rPr lang="es-CO" dirty="0" smtClean="0"/>
              <a:t>?</a:t>
            </a:r>
          </a:p>
          <a:p>
            <a:r>
              <a:rPr lang="es-CO" dirty="0" smtClean="0"/>
              <a:t>Propuesta metodológica </a:t>
            </a:r>
            <a:r>
              <a:rPr lang="es-CO" dirty="0" err="1" smtClean="0"/>
              <a:t>ExperTIC</a:t>
            </a:r>
            <a:endParaRPr lang="es-CO" dirty="0" smtClean="0"/>
          </a:p>
          <a:p>
            <a:r>
              <a:rPr lang="es-CO" dirty="0" smtClean="0"/>
              <a:t>Aspectos tecnológicos</a:t>
            </a:r>
          </a:p>
          <a:p>
            <a:r>
              <a:rPr lang="es-CO" dirty="0" smtClean="0"/>
              <a:t>Vivencia práctica en laboratorio</a:t>
            </a:r>
            <a:endParaRPr lang="es-CO" dirty="0" smtClean="0"/>
          </a:p>
        </p:txBody>
      </p:sp>
      <p:sp>
        <p:nvSpPr>
          <p:cNvPr id="3" name="CuadroTexto 2"/>
          <p:cNvSpPr txBox="1"/>
          <p:nvPr/>
        </p:nvSpPr>
        <p:spPr>
          <a:xfrm rot="16200000">
            <a:off x="-270456" y="2455894"/>
            <a:ext cx="19684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MARTES</a:t>
            </a:r>
            <a:endParaRPr lang="es-CO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 rot="16200000">
            <a:off x="2589362" y="5342342"/>
            <a:ext cx="2136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MIÉRCOLES</a:t>
            </a:r>
            <a:endParaRPr lang="es-CO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1 Marcador de contenido"/>
          <p:cNvSpPr txBox="1">
            <a:spLocks/>
          </p:cNvSpPr>
          <p:nvPr/>
        </p:nvSpPr>
        <p:spPr>
          <a:xfrm>
            <a:off x="4135657" y="5065947"/>
            <a:ext cx="6128016" cy="113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 smtClean="0"/>
              <a:t>El proceso de evaluación</a:t>
            </a:r>
          </a:p>
          <a:p>
            <a:r>
              <a:rPr lang="es-CO" dirty="0" smtClean="0"/>
              <a:t>Conclusiones del Taller</a:t>
            </a:r>
          </a:p>
        </p:txBody>
      </p:sp>
    </p:spTree>
    <p:extLst>
      <p:ext uri="{BB962C8B-B14F-4D97-AF65-F5344CB8AC3E}">
        <p14:creationId xmlns:p14="http://schemas.microsoft.com/office/powerpoint/2010/main" val="255685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m3s.com.mx/blog/wp-content/uploads/2015/01/equip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0151" y="1204695"/>
            <a:ext cx="4362613" cy="348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206358" y="4790875"/>
            <a:ext cx="6464293" cy="893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22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Reconocimiento Inicial</a:t>
            </a:r>
            <a:endParaRPr lang="es-CO" sz="5225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741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969146" y="1225447"/>
            <a:ext cx="2975006" cy="30376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742" dirty="0"/>
              <a:t>Mejoramiento de las</a:t>
            </a:r>
          </a:p>
          <a:p>
            <a:r>
              <a:rPr lang="es-CO" sz="1742" dirty="0"/>
              <a:t>experiencias de permanencia</a:t>
            </a:r>
          </a:p>
          <a:p>
            <a:r>
              <a:rPr lang="es-CO" sz="1742" dirty="0"/>
              <a:t>estudiantil por medio de la</a:t>
            </a:r>
          </a:p>
          <a:p>
            <a:r>
              <a:rPr lang="es-CO" sz="1742" dirty="0"/>
              <a:t>incorporación de herramientas</a:t>
            </a:r>
          </a:p>
          <a:p>
            <a:r>
              <a:rPr lang="es-CO" sz="1742" dirty="0"/>
              <a:t>TIC aplicadas a asignaturas de</a:t>
            </a:r>
          </a:p>
          <a:p>
            <a:r>
              <a:rPr lang="es-CO" sz="1742" dirty="0"/>
              <a:t>la Facultad de Ciencias</a:t>
            </a:r>
          </a:p>
          <a:p>
            <a:r>
              <a:rPr lang="es-CO" sz="1742" dirty="0"/>
              <a:t>–</a:t>
            </a:r>
            <a:r>
              <a:rPr lang="es-CO" sz="1742" dirty="0" err="1"/>
              <a:t>ExperTIC</a:t>
            </a:r>
            <a:r>
              <a:rPr lang="es-CO" sz="1742" dirty="0"/>
              <a:t>-Ciencias-</a:t>
            </a:r>
          </a:p>
          <a:p>
            <a:pPr marL="276492" indent="-276492">
              <a:buFont typeface="Arial" panose="020B0604020202020204" pitchFamily="34" charset="0"/>
              <a:buChar char="•"/>
            </a:pPr>
            <a:r>
              <a:rPr lang="es-CO" sz="1742" dirty="0"/>
              <a:t>5 + </a:t>
            </a:r>
            <a:r>
              <a:rPr lang="es-CO" sz="1742" b="1" dirty="0"/>
              <a:t>9</a:t>
            </a:r>
            <a:r>
              <a:rPr lang="es-CO" sz="1742" dirty="0"/>
              <a:t> profesores</a:t>
            </a:r>
          </a:p>
          <a:p>
            <a:pPr marL="276492" indent="-276492">
              <a:buFont typeface="Arial" panose="020B0604020202020204" pitchFamily="34" charset="0"/>
              <a:buChar char="•"/>
            </a:pPr>
            <a:r>
              <a:rPr lang="es-CO" sz="1742" dirty="0"/>
              <a:t>1542 + </a:t>
            </a:r>
            <a:r>
              <a:rPr lang="es-CO" sz="1742" b="1" dirty="0"/>
              <a:t>735</a:t>
            </a:r>
            <a:r>
              <a:rPr lang="es-CO" sz="1742" dirty="0"/>
              <a:t> estudiantes</a:t>
            </a:r>
          </a:p>
          <a:p>
            <a:pPr marL="276492" indent="-276492">
              <a:buFont typeface="Arial" panose="020B0604020202020204" pitchFamily="34" charset="0"/>
              <a:buChar char="•"/>
            </a:pPr>
            <a:r>
              <a:rPr lang="es-CO" sz="1742" dirty="0"/>
              <a:t>+++</a:t>
            </a:r>
          </a:p>
          <a:p>
            <a:pPr marL="276492" indent="-276492">
              <a:buFont typeface="Arial" panose="020B0604020202020204" pitchFamily="34" charset="0"/>
              <a:buChar char="•"/>
            </a:pPr>
            <a:endParaRPr lang="es-CO" sz="1742" dirty="0"/>
          </a:p>
        </p:txBody>
      </p:sp>
      <p:sp>
        <p:nvSpPr>
          <p:cNvPr id="5" name="Elipse 4"/>
          <p:cNvSpPr/>
          <p:nvPr/>
        </p:nvSpPr>
        <p:spPr>
          <a:xfrm>
            <a:off x="704222" y="3975224"/>
            <a:ext cx="1318160" cy="1218846"/>
          </a:xfrm>
          <a:prstGeom prst="ellipse">
            <a:avLst/>
          </a:prstGeom>
          <a:solidFill>
            <a:srgbClr val="2DA5A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742"/>
          </a:p>
        </p:txBody>
      </p:sp>
      <p:sp>
        <p:nvSpPr>
          <p:cNvPr id="8" name="Elipse 7"/>
          <p:cNvSpPr/>
          <p:nvPr/>
        </p:nvSpPr>
        <p:spPr>
          <a:xfrm>
            <a:off x="4336684" y="3975224"/>
            <a:ext cx="1318160" cy="1218846"/>
          </a:xfrm>
          <a:prstGeom prst="ellipse">
            <a:avLst/>
          </a:prstGeom>
          <a:solidFill>
            <a:srgbClr val="2DA5A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742"/>
          </a:p>
        </p:txBody>
      </p:sp>
      <p:sp>
        <p:nvSpPr>
          <p:cNvPr id="9" name="Elipse 8"/>
          <p:cNvSpPr/>
          <p:nvPr/>
        </p:nvSpPr>
        <p:spPr>
          <a:xfrm>
            <a:off x="7969146" y="3975223"/>
            <a:ext cx="1318160" cy="1218846"/>
          </a:xfrm>
          <a:prstGeom prst="ellipse">
            <a:avLst/>
          </a:prstGeom>
          <a:solidFill>
            <a:srgbClr val="2DA5A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742"/>
          </a:p>
        </p:txBody>
      </p:sp>
      <p:cxnSp>
        <p:nvCxnSpPr>
          <p:cNvPr id="11" name="Conector recto 10"/>
          <p:cNvCxnSpPr>
            <a:stCxn id="5" idx="6"/>
            <a:endCxn id="8" idx="2"/>
          </p:cNvCxnSpPr>
          <p:nvPr/>
        </p:nvCxnSpPr>
        <p:spPr>
          <a:xfrm>
            <a:off x="2022382" y="4584647"/>
            <a:ext cx="2314302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>
            <a:stCxn id="8" idx="6"/>
            <a:endCxn id="9" idx="2"/>
          </p:cNvCxnSpPr>
          <p:nvPr/>
        </p:nvCxnSpPr>
        <p:spPr>
          <a:xfrm flipV="1">
            <a:off x="5654844" y="4584646"/>
            <a:ext cx="2314302" cy="1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>
            <a:stCxn id="9" idx="6"/>
          </p:cNvCxnSpPr>
          <p:nvPr/>
        </p:nvCxnSpPr>
        <p:spPr>
          <a:xfrm>
            <a:off x="9287305" y="4584646"/>
            <a:ext cx="1357281" cy="1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 rot="18695570">
            <a:off x="798142" y="5325513"/>
            <a:ext cx="780512" cy="446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322" dirty="0"/>
              <a:t>2015</a:t>
            </a:r>
            <a:endParaRPr lang="es-CO" sz="2322" dirty="0"/>
          </a:p>
        </p:txBody>
      </p:sp>
      <p:sp>
        <p:nvSpPr>
          <p:cNvPr id="19" name="CuadroTexto 18"/>
          <p:cNvSpPr txBox="1"/>
          <p:nvPr/>
        </p:nvSpPr>
        <p:spPr>
          <a:xfrm rot="18695570">
            <a:off x="4484774" y="5410851"/>
            <a:ext cx="780512" cy="446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322" dirty="0"/>
              <a:t>2016</a:t>
            </a:r>
            <a:endParaRPr lang="es-CO" sz="2322" dirty="0"/>
          </a:p>
        </p:txBody>
      </p:sp>
      <p:sp>
        <p:nvSpPr>
          <p:cNvPr id="20" name="CuadroTexto 19"/>
          <p:cNvSpPr txBox="1"/>
          <p:nvPr/>
        </p:nvSpPr>
        <p:spPr>
          <a:xfrm rot="18695570">
            <a:off x="8237971" y="5325513"/>
            <a:ext cx="780512" cy="446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322" dirty="0"/>
              <a:t>2017</a:t>
            </a:r>
            <a:endParaRPr lang="es-CO" sz="2322" dirty="0"/>
          </a:p>
        </p:txBody>
      </p:sp>
      <p:sp>
        <p:nvSpPr>
          <p:cNvPr id="21" name="CuadroTexto 20"/>
          <p:cNvSpPr txBox="1"/>
          <p:nvPr/>
        </p:nvSpPr>
        <p:spPr>
          <a:xfrm>
            <a:off x="4336684" y="1380674"/>
            <a:ext cx="3331511" cy="277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742" dirty="0"/>
              <a:t>Fortalecimiento</a:t>
            </a:r>
            <a:endParaRPr lang="es-CO" sz="1742" dirty="0"/>
          </a:p>
          <a:p>
            <a:r>
              <a:rPr lang="es-CO" sz="1742" dirty="0"/>
              <a:t>de las capacidades científicas y tecnológicas para lograr una mejor formación para la investigación</a:t>
            </a:r>
          </a:p>
          <a:p>
            <a:r>
              <a:rPr lang="es-CO" sz="1742" dirty="0"/>
              <a:t>por medio de mejores laboratorios de física para la ciencia e </a:t>
            </a:r>
            <a:r>
              <a:rPr lang="es-CO" sz="1742" dirty="0"/>
              <a:t>ingeniería</a:t>
            </a:r>
          </a:p>
          <a:p>
            <a:pPr marL="276492" indent="-276492">
              <a:buFont typeface="Arial" panose="020B0604020202020204" pitchFamily="34" charset="0"/>
              <a:buChar char="•"/>
            </a:pPr>
            <a:r>
              <a:rPr lang="es-CO" sz="1742" dirty="0"/>
              <a:t>20 profesores</a:t>
            </a:r>
          </a:p>
          <a:p>
            <a:pPr marL="276492" indent="-276492">
              <a:buFont typeface="Arial" panose="020B0604020202020204" pitchFamily="34" charset="0"/>
              <a:buChar char="•"/>
            </a:pPr>
            <a:r>
              <a:rPr lang="es-CO" sz="1742" dirty="0"/>
              <a:t>2683 estudiantes</a:t>
            </a:r>
          </a:p>
          <a:p>
            <a:endParaRPr lang="es-CO" sz="1742" dirty="0"/>
          </a:p>
        </p:txBody>
      </p:sp>
      <p:sp>
        <p:nvSpPr>
          <p:cNvPr id="23" name="CuadroTexto 22"/>
          <p:cNvSpPr txBox="1"/>
          <p:nvPr/>
        </p:nvSpPr>
        <p:spPr>
          <a:xfrm>
            <a:off x="704222" y="2303198"/>
            <a:ext cx="3102789" cy="1429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742" dirty="0"/>
              <a:t>Experiencia docente en Coordinación de los Laboratorios de Física</a:t>
            </a:r>
          </a:p>
          <a:p>
            <a:pPr marL="276492" indent="-276492">
              <a:buFont typeface="Arial" panose="020B0604020202020204" pitchFamily="34" charset="0"/>
              <a:buChar char="•"/>
            </a:pPr>
            <a:r>
              <a:rPr lang="es-CO" sz="1742" dirty="0"/>
              <a:t>5 profesores</a:t>
            </a:r>
          </a:p>
          <a:p>
            <a:pPr marL="276492" indent="-276492">
              <a:buFont typeface="Arial" panose="020B0604020202020204" pitchFamily="34" charset="0"/>
              <a:buChar char="•"/>
            </a:pPr>
            <a:r>
              <a:rPr lang="es-CO" sz="1742" dirty="0"/>
              <a:t>560 estudiantes</a:t>
            </a:r>
            <a:endParaRPr lang="es-CO" sz="1742" dirty="0"/>
          </a:p>
        </p:txBody>
      </p:sp>
      <p:sp>
        <p:nvSpPr>
          <p:cNvPr id="24" name="CuadroTexto 23"/>
          <p:cNvSpPr txBox="1"/>
          <p:nvPr/>
        </p:nvSpPr>
        <p:spPr>
          <a:xfrm rot="19221077">
            <a:off x="2710429" y="3569900"/>
            <a:ext cx="1677759" cy="62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74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Escuela </a:t>
            </a:r>
          </a:p>
          <a:p>
            <a:r>
              <a:rPr lang="es-CO" sz="174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Formadores</a:t>
            </a:r>
            <a:endParaRPr lang="es-CO" sz="174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1124423" y="4317829"/>
            <a:ext cx="529937" cy="5299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742"/>
          </a:p>
        </p:txBody>
      </p:sp>
      <p:sp>
        <p:nvSpPr>
          <p:cNvPr id="27" name="Elipse 26"/>
          <p:cNvSpPr/>
          <p:nvPr/>
        </p:nvSpPr>
        <p:spPr>
          <a:xfrm>
            <a:off x="4728021" y="4335675"/>
            <a:ext cx="529937" cy="5299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742"/>
          </a:p>
        </p:txBody>
      </p:sp>
      <p:sp>
        <p:nvSpPr>
          <p:cNvPr id="28" name="Elipse 27"/>
          <p:cNvSpPr/>
          <p:nvPr/>
        </p:nvSpPr>
        <p:spPr>
          <a:xfrm>
            <a:off x="8375539" y="4317828"/>
            <a:ext cx="529937" cy="5299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742"/>
          </a:p>
        </p:txBody>
      </p:sp>
      <p:sp>
        <p:nvSpPr>
          <p:cNvPr id="22" name="Rectángulo 5"/>
          <p:cNvSpPr/>
          <p:nvPr/>
        </p:nvSpPr>
        <p:spPr>
          <a:xfrm rot="16200000">
            <a:off x="10211599" y="3966796"/>
            <a:ext cx="2613910" cy="893433"/>
          </a:xfrm>
          <a:prstGeom prst="rect">
            <a:avLst/>
          </a:prstGeom>
          <a:noFill/>
        </p:spPr>
        <p:txBody>
          <a:bodyPr wrap="none" lIns="88479" tIns="44240" rIns="88479" bIns="44240">
            <a:spAutoFit/>
          </a:bodyPr>
          <a:lstStyle/>
          <a:p>
            <a:pPr algn="ctr"/>
            <a:r>
              <a:rPr lang="es-ES" sz="5225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ExperTIC</a:t>
            </a:r>
            <a:endParaRPr lang="es-ES" sz="5225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Evolución del Proyecto </a:t>
            </a:r>
            <a:r>
              <a:rPr lang="es-CO" dirty="0" err="1" smtClean="0"/>
              <a:t>ExperTIC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7921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trabajo individu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207" y="1359636"/>
            <a:ext cx="2094593" cy="174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38200" y="1931831"/>
            <a:ext cx="10515600" cy="1210614"/>
          </a:xfrm>
        </p:spPr>
        <p:txBody>
          <a:bodyPr/>
          <a:lstStyle/>
          <a:p>
            <a:r>
              <a:rPr lang="es-CO" dirty="0" smtClean="0"/>
              <a:t>Estudio individual de aspectos teóricos.</a:t>
            </a:r>
            <a:endParaRPr lang="es-CO" dirty="0" smtClean="0"/>
          </a:p>
          <a:p>
            <a:r>
              <a:rPr lang="es-CO" dirty="0" smtClean="0"/>
              <a:t>Presentación del Cuestionario de Preparación de Sesión.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son Active Learning, Mediated Learning y </a:t>
            </a:r>
            <a:r>
              <a:rPr lang="en-US" dirty="0" err="1"/>
              <a:t>JiTT</a:t>
            </a:r>
            <a:r>
              <a:rPr lang="en-US" dirty="0"/>
              <a:t>?</a:t>
            </a:r>
            <a:endParaRPr lang="es-CO" dirty="0"/>
          </a:p>
        </p:txBody>
      </p:sp>
      <p:sp>
        <p:nvSpPr>
          <p:cNvPr id="5" name="CuadroTexto 4"/>
          <p:cNvSpPr txBox="1"/>
          <p:nvPr/>
        </p:nvSpPr>
        <p:spPr>
          <a:xfrm>
            <a:off x="4048081" y="3630116"/>
            <a:ext cx="7571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800" dirty="0" smtClean="0"/>
              <a:t>Conformación de grupos de 3 participantes – Asignación de un referente teórico.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800" dirty="0" smtClean="0"/>
              <a:t>Cada </a:t>
            </a:r>
            <a:r>
              <a:rPr lang="es-CO" sz="2800" dirty="0"/>
              <a:t>grupo deberá formular un ejemplo de aplicación del referente asignado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800" dirty="0"/>
              <a:t>Socialización (3 minutos por grupo)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800" dirty="0"/>
              <a:t>¿Cómo lo mejoramos</a:t>
            </a:r>
            <a:r>
              <a:rPr lang="es-CO" sz="2800" dirty="0" smtClean="0"/>
              <a:t>?</a:t>
            </a:r>
            <a:endParaRPr lang="es-CO" sz="2800" dirty="0"/>
          </a:p>
        </p:txBody>
      </p:sp>
      <p:pic>
        <p:nvPicPr>
          <p:cNvPr id="2052" name="Picture 4" descr="Resultado de imagen para trabajo individ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5" y="4024568"/>
            <a:ext cx="3055334" cy="188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88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/>
          <p:cNvSpPr/>
          <p:nvPr/>
        </p:nvSpPr>
        <p:spPr>
          <a:xfrm>
            <a:off x="1342814" y="2374702"/>
            <a:ext cx="9717082" cy="3966738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742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699" y="2046553"/>
            <a:ext cx="654295" cy="66351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754" y="2046554"/>
            <a:ext cx="700373" cy="80174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8210" y="2037339"/>
            <a:ext cx="709588" cy="810957"/>
          </a:xfrm>
          <a:prstGeom prst="rect">
            <a:avLst/>
          </a:prstGeom>
        </p:spPr>
      </p:pic>
      <p:sp>
        <p:nvSpPr>
          <p:cNvPr id="13" name="Rectángulo redondeado 12"/>
          <p:cNvSpPr/>
          <p:nvPr/>
        </p:nvSpPr>
        <p:spPr>
          <a:xfrm>
            <a:off x="899360" y="3923726"/>
            <a:ext cx="6288514" cy="10467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322" b="1" dirty="0"/>
              <a:t>Estrategia didáctica en los Laboratorios de Física</a:t>
            </a:r>
            <a:endParaRPr lang="es-CO" sz="2322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2410046" y="1766365"/>
            <a:ext cx="1345621" cy="62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742" b="1" dirty="0">
                <a:solidFill>
                  <a:schemeClr val="accent1">
                    <a:lumMod val="50000"/>
                  </a:schemeClr>
                </a:solidFill>
              </a:rPr>
              <a:t>aprendizaje activo</a:t>
            </a:r>
            <a:endParaRPr lang="es-CO" sz="1742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5634804" y="1749299"/>
            <a:ext cx="1345621" cy="62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742" b="1" dirty="0" err="1">
                <a:solidFill>
                  <a:schemeClr val="accent1">
                    <a:lumMod val="50000"/>
                  </a:schemeClr>
                </a:solidFill>
              </a:rPr>
              <a:t>Just</a:t>
            </a:r>
            <a:r>
              <a:rPr lang="es-CO" sz="1742" b="1" dirty="0">
                <a:solidFill>
                  <a:schemeClr val="accent1">
                    <a:lumMod val="50000"/>
                  </a:schemeClr>
                </a:solidFill>
              </a:rPr>
              <a:t> in Time </a:t>
            </a:r>
            <a:r>
              <a:rPr lang="es-CO" sz="1742" b="1" dirty="0" err="1">
                <a:solidFill>
                  <a:schemeClr val="accent1">
                    <a:lumMod val="50000"/>
                  </a:schemeClr>
                </a:solidFill>
              </a:rPr>
              <a:t>Teaching</a:t>
            </a:r>
            <a:endParaRPr lang="es-CO" sz="1742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8749471" y="1785063"/>
            <a:ext cx="1345621" cy="62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742" b="1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s-CO" sz="1742" b="1" dirty="0">
                <a:solidFill>
                  <a:schemeClr val="accent1">
                    <a:lumMod val="50000"/>
                  </a:schemeClr>
                </a:solidFill>
              </a:rPr>
              <a:t>prendizaje mediado</a:t>
            </a:r>
            <a:endParaRPr lang="es-CO" sz="1742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1752443" y="2783137"/>
            <a:ext cx="2660827" cy="897083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742" dirty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es-CO" sz="1742" b="1" dirty="0">
                <a:solidFill>
                  <a:schemeClr val="accent1">
                    <a:lumMod val="50000"/>
                  </a:schemeClr>
                </a:solidFill>
              </a:rPr>
              <a:t>Revisión</a:t>
            </a:r>
            <a:r>
              <a:rPr lang="es-CO" sz="1742" dirty="0">
                <a:solidFill>
                  <a:schemeClr val="accent1">
                    <a:lumMod val="50000"/>
                  </a:schemeClr>
                </a:solidFill>
              </a:rPr>
              <a:t> de proyectos de investigación y recursos</a:t>
            </a:r>
            <a:endParaRPr lang="es-CO" sz="1742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4822899" y="2783137"/>
            <a:ext cx="2660827" cy="897083"/>
          </a:xfrm>
          <a:prstGeom prst="roundRect">
            <a:avLst/>
          </a:prstGeom>
          <a:solidFill>
            <a:srgbClr val="0A384A"/>
          </a:solidFill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742" dirty="0">
                <a:solidFill>
                  <a:schemeClr val="bg1"/>
                </a:solidFill>
              </a:rPr>
              <a:t>2. </a:t>
            </a:r>
            <a:r>
              <a:rPr lang="es-CO" sz="1742" b="1" dirty="0">
                <a:solidFill>
                  <a:schemeClr val="bg1"/>
                </a:solidFill>
              </a:rPr>
              <a:t>C</a:t>
            </a:r>
            <a:r>
              <a:rPr lang="es-CO" sz="1742" dirty="0">
                <a:solidFill>
                  <a:schemeClr val="bg1"/>
                </a:solidFill>
              </a:rPr>
              <a:t>uestionario de </a:t>
            </a:r>
            <a:r>
              <a:rPr lang="es-CO" sz="1742" b="1" dirty="0">
                <a:solidFill>
                  <a:schemeClr val="bg1"/>
                </a:solidFill>
              </a:rPr>
              <a:t>P</a:t>
            </a:r>
            <a:r>
              <a:rPr lang="es-CO" sz="1742" dirty="0">
                <a:solidFill>
                  <a:schemeClr val="bg1"/>
                </a:solidFill>
              </a:rPr>
              <a:t>reparación de </a:t>
            </a:r>
            <a:r>
              <a:rPr lang="es-CO" sz="1742" b="1" dirty="0">
                <a:solidFill>
                  <a:schemeClr val="bg1"/>
                </a:solidFill>
              </a:rPr>
              <a:t>L</a:t>
            </a:r>
            <a:r>
              <a:rPr lang="es-CO" sz="1742" dirty="0">
                <a:solidFill>
                  <a:schemeClr val="bg1"/>
                </a:solidFill>
              </a:rPr>
              <a:t>aboratorios - CPL</a:t>
            </a:r>
            <a:endParaRPr lang="es-CO" sz="1742" dirty="0">
              <a:solidFill>
                <a:schemeClr val="bg1"/>
              </a:solidFill>
            </a:endParaRPr>
          </a:p>
        </p:txBody>
      </p:sp>
      <p:cxnSp>
        <p:nvCxnSpPr>
          <p:cNvPr id="28" name="Conector angular 27"/>
          <p:cNvCxnSpPr>
            <a:stCxn id="17" idx="3"/>
            <a:endCxn id="25" idx="1"/>
          </p:cNvCxnSpPr>
          <p:nvPr/>
        </p:nvCxnSpPr>
        <p:spPr>
          <a:xfrm>
            <a:off x="4413270" y="3231678"/>
            <a:ext cx="409628" cy="12289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ectángulo redondeado 30"/>
          <p:cNvSpPr/>
          <p:nvPr/>
        </p:nvSpPr>
        <p:spPr>
          <a:xfrm>
            <a:off x="7893354" y="2784545"/>
            <a:ext cx="2660827" cy="897083"/>
          </a:xfrm>
          <a:prstGeom prst="roundRect">
            <a:avLst/>
          </a:prstGeom>
          <a:solidFill>
            <a:srgbClr val="27A8AD"/>
          </a:solidFill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742" dirty="0">
                <a:solidFill>
                  <a:schemeClr val="bg1"/>
                </a:solidFill>
              </a:rPr>
              <a:t>3. </a:t>
            </a:r>
            <a:r>
              <a:rPr lang="es-CO" sz="1742" b="1" dirty="0">
                <a:solidFill>
                  <a:schemeClr val="bg1"/>
                </a:solidFill>
              </a:rPr>
              <a:t>Revisión y realimentación</a:t>
            </a:r>
            <a:r>
              <a:rPr lang="es-CO" sz="1742" dirty="0">
                <a:solidFill>
                  <a:schemeClr val="bg1"/>
                </a:solidFill>
              </a:rPr>
              <a:t> de los resultados del CPL </a:t>
            </a:r>
            <a:endParaRPr lang="es-CO" sz="1742" dirty="0">
              <a:solidFill>
                <a:schemeClr val="bg1"/>
              </a:solidFill>
            </a:endParaRPr>
          </a:p>
        </p:txBody>
      </p:sp>
      <p:cxnSp>
        <p:nvCxnSpPr>
          <p:cNvPr id="32" name="Conector angular 31"/>
          <p:cNvCxnSpPr>
            <a:stCxn id="25" idx="3"/>
            <a:endCxn id="31" idx="1"/>
          </p:cNvCxnSpPr>
          <p:nvPr/>
        </p:nvCxnSpPr>
        <p:spPr>
          <a:xfrm>
            <a:off x="7483726" y="3231678"/>
            <a:ext cx="409628" cy="1409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Rectángulo redondeado 34"/>
          <p:cNvSpPr/>
          <p:nvPr/>
        </p:nvSpPr>
        <p:spPr>
          <a:xfrm>
            <a:off x="7893354" y="4018992"/>
            <a:ext cx="2660827" cy="897083"/>
          </a:xfrm>
          <a:prstGeom prst="roundRect">
            <a:avLst/>
          </a:prstGeom>
          <a:solidFill>
            <a:srgbClr val="27A8AD"/>
          </a:solidFill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742" dirty="0">
                <a:solidFill>
                  <a:schemeClr val="bg1"/>
                </a:solidFill>
              </a:rPr>
              <a:t>4. </a:t>
            </a:r>
            <a:r>
              <a:rPr lang="es-CO" sz="1742" b="1" dirty="0">
                <a:solidFill>
                  <a:schemeClr val="bg1"/>
                </a:solidFill>
              </a:rPr>
              <a:t>Ejecución</a:t>
            </a:r>
            <a:r>
              <a:rPr lang="es-CO" sz="1742" dirty="0">
                <a:solidFill>
                  <a:schemeClr val="bg1"/>
                </a:solidFill>
              </a:rPr>
              <a:t> del laboratorio y </a:t>
            </a:r>
            <a:r>
              <a:rPr lang="es-CO" sz="1742" b="1" dirty="0">
                <a:solidFill>
                  <a:schemeClr val="bg1"/>
                </a:solidFill>
              </a:rPr>
              <a:t>orientación</a:t>
            </a:r>
            <a:endParaRPr lang="es-CO" sz="1742" b="1" dirty="0">
              <a:solidFill>
                <a:schemeClr val="bg1"/>
              </a:solidFill>
            </a:endParaRPr>
          </a:p>
        </p:txBody>
      </p:sp>
      <p:sp>
        <p:nvSpPr>
          <p:cNvPr id="36" name="Rectángulo redondeado 35"/>
          <p:cNvSpPr/>
          <p:nvPr/>
        </p:nvSpPr>
        <p:spPr>
          <a:xfrm>
            <a:off x="7874920" y="5198584"/>
            <a:ext cx="2660827" cy="897083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742" dirty="0">
                <a:solidFill>
                  <a:schemeClr val="accent1">
                    <a:lumMod val="50000"/>
                  </a:schemeClr>
                </a:solidFill>
              </a:rPr>
              <a:t>5. Elaboración del </a:t>
            </a:r>
            <a:r>
              <a:rPr lang="es-CO" sz="1742" b="1" dirty="0">
                <a:solidFill>
                  <a:schemeClr val="accent1">
                    <a:lumMod val="50000"/>
                  </a:schemeClr>
                </a:solidFill>
              </a:rPr>
              <a:t>reporte</a:t>
            </a:r>
            <a:r>
              <a:rPr lang="es-CO" sz="1742" dirty="0">
                <a:solidFill>
                  <a:schemeClr val="accent1">
                    <a:lumMod val="50000"/>
                  </a:schemeClr>
                </a:solidFill>
              </a:rPr>
              <a:t> de investigación</a:t>
            </a:r>
            <a:endParaRPr lang="es-CO" sz="1742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37" name="Conector angular 36"/>
          <p:cNvCxnSpPr>
            <a:stCxn id="31" idx="2"/>
            <a:endCxn id="35" idx="0"/>
          </p:cNvCxnSpPr>
          <p:nvPr/>
        </p:nvCxnSpPr>
        <p:spPr>
          <a:xfrm rot="5400000">
            <a:off x="9055087" y="3850309"/>
            <a:ext cx="337364" cy="12289"/>
          </a:xfrm>
          <a:prstGeom prst="bent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Conector angular 39"/>
          <p:cNvCxnSpPr>
            <a:stCxn id="35" idx="2"/>
            <a:endCxn id="36" idx="0"/>
          </p:cNvCxnSpPr>
          <p:nvPr/>
        </p:nvCxnSpPr>
        <p:spPr>
          <a:xfrm rot="5400000">
            <a:off x="9073297" y="5048113"/>
            <a:ext cx="282508" cy="18434"/>
          </a:xfrm>
          <a:prstGeom prst="bent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Rectángulo redondeado 42"/>
          <p:cNvSpPr/>
          <p:nvPr/>
        </p:nvSpPr>
        <p:spPr>
          <a:xfrm>
            <a:off x="4822899" y="5213941"/>
            <a:ext cx="2660827" cy="897083"/>
          </a:xfrm>
          <a:prstGeom prst="roundRect">
            <a:avLst/>
          </a:prstGeom>
          <a:solidFill>
            <a:srgbClr val="27A8AD"/>
          </a:solidFill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742" dirty="0">
                <a:solidFill>
                  <a:schemeClr val="bg1"/>
                </a:solidFill>
              </a:rPr>
              <a:t>6. </a:t>
            </a:r>
            <a:r>
              <a:rPr lang="es-CO" sz="1742" b="1" dirty="0">
                <a:solidFill>
                  <a:schemeClr val="bg1"/>
                </a:solidFill>
              </a:rPr>
              <a:t>Realimentación</a:t>
            </a:r>
            <a:r>
              <a:rPr lang="es-CO" sz="1742" dirty="0">
                <a:solidFill>
                  <a:schemeClr val="bg1"/>
                </a:solidFill>
              </a:rPr>
              <a:t> del reporte de investigación</a:t>
            </a:r>
            <a:endParaRPr lang="es-CO" sz="1742" dirty="0">
              <a:solidFill>
                <a:schemeClr val="bg1"/>
              </a:solidFill>
            </a:endParaRPr>
          </a:p>
        </p:txBody>
      </p:sp>
      <p:cxnSp>
        <p:nvCxnSpPr>
          <p:cNvPr id="44" name="Conector angular 43"/>
          <p:cNvCxnSpPr>
            <a:stCxn id="36" idx="1"/>
            <a:endCxn id="43" idx="3"/>
          </p:cNvCxnSpPr>
          <p:nvPr/>
        </p:nvCxnSpPr>
        <p:spPr>
          <a:xfrm rot="10800000" flipV="1">
            <a:off x="7483727" y="5647125"/>
            <a:ext cx="391194" cy="15357"/>
          </a:xfrm>
          <a:prstGeom prst="bent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¿Qué aportan en el marco del proyecto?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6983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8239" y="3936400"/>
            <a:ext cx="3806791" cy="2137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11" y="1388479"/>
            <a:ext cx="4116073" cy="2311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34487">
            <a:off x="190453" y="3943045"/>
            <a:ext cx="3783220" cy="2124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CuadroTexto 26"/>
          <p:cNvSpPr txBox="1"/>
          <p:nvPr/>
        </p:nvSpPr>
        <p:spPr>
          <a:xfrm>
            <a:off x="6186429" y="4256203"/>
            <a:ext cx="5577271" cy="2233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6492" indent="-276492">
              <a:buFont typeface="Arial" panose="020B0604020202020204" pitchFamily="34" charset="0"/>
              <a:buChar char="•"/>
            </a:pPr>
            <a:r>
              <a:rPr lang="es-CO" sz="2322" dirty="0"/>
              <a:t>Curso de perfeccionamiento docente</a:t>
            </a:r>
          </a:p>
          <a:p>
            <a:pPr marL="276492" indent="-276492">
              <a:buFont typeface="Arial" panose="020B0604020202020204" pitchFamily="34" charset="0"/>
              <a:buChar char="•"/>
            </a:pPr>
            <a:r>
              <a:rPr lang="es-CO" sz="2322" dirty="0"/>
              <a:t>Certificado: 30 horas</a:t>
            </a:r>
          </a:p>
          <a:p>
            <a:pPr marL="276492" indent="-276492">
              <a:buFont typeface="Arial" panose="020B0604020202020204" pitchFamily="34" charset="0"/>
              <a:buChar char="•"/>
            </a:pPr>
            <a:r>
              <a:rPr lang="es-CO" sz="2322" dirty="0"/>
              <a:t>Centrado en el aprendizaje colaborativo entre pares.</a:t>
            </a:r>
          </a:p>
          <a:p>
            <a:pPr marL="276492" indent="-276492">
              <a:buFont typeface="Arial" panose="020B0604020202020204" pitchFamily="34" charset="0"/>
              <a:buChar char="•"/>
            </a:pPr>
            <a:r>
              <a:rPr lang="es-CO" sz="2322" dirty="0"/>
              <a:t>Soporte Aula Virtual Moodle</a:t>
            </a:r>
          </a:p>
          <a:p>
            <a:pPr marL="276492" indent="-276492">
              <a:buFont typeface="Arial" panose="020B0604020202020204" pitchFamily="34" charset="0"/>
              <a:buChar char="•"/>
            </a:pPr>
            <a:r>
              <a:rPr lang="es-CO" sz="2322" dirty="0"/>
              <a:t>Participación de la Escuela de Física</a:t>
            </a:r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0341" y="1306701"/>
            <a:ext cx="3452967" cy="2925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¿Cómo se apoya el proceso?</a:t>
            </a:r>
            <a:endParaRPr lang="es-CO" dirty="0"/>
          </a:p>
        </p:txBody>
      </p:sp>
      <p:sp>
        <p:nvSpPr>
          <p:cNvPr id="3" name="CuadroTexto 2"/>
          <p:cNvSpPr txBox="1"/>
          <p:nvPr/>
        </p:nvSpPr>
        <p:spPr>
          <a:xfrm>
            <a:off x="7894749" y="3071872"/>
            <a:ext cx="40402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Escuela de formadores</a:t>
            </a:r>
            <a:endParaRPr lang="es-CO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658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444</Words>
  <Application>Microsoft Office PowerPoint</Application>
  <PresentationFormat>Panorámica</PresentationFormat>
  <Paragraphs>111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Humanist 521 Bold BT</vt:lpstr>
      <vt:lpstr>Humanist 521 BT</vt:lpstr>
      <vt:lpstr>Times New Roman</vt:lpstr>
      <vt:lpstr>Tema de Office</vt:lpstr>
      <vt:lpstr>Taller: Metodología de Enseñanza en los Laboratorios de Física - UIS</vt:lpstr>
      <vt:lpstr>Equipo EXPERTIC Jorge Humberto Martínez Téllez – Director Escuela de Física  Raúl Francisco Valdivieso Bohórquez Edgar Leonardo Castellanos Leal  expertic@saber.uis.edu.co </vt:lpstr>
      <vt:lpstr>Propósitos</vt:lpstr>
      <vt:lpstr>Agenda del Taller  </vt:lpstr>
      <vt:lpstr>Presentación de PowerPoint</vt:lpstr>
      <vt:lpstr>Evolución del Proyecto ExperTIC</vt:lpstr>
      <vt:lpstr>¿Qué son Active Learning, Mediated Learning y JiTT?</vt:lpstr>
      <vt:lpstr>¿Qué aportan en el marco del proyecto?</vt:lpstr>
      <vt:lpstr>¿Cómo se apoya el proceso?</vt:lpstr>
      <vt:lpstr>¿Cuáles son los resultados obtenidos con la EFor?</vt:lpstr>
      <vt:lpstr>Exploración de aspectos tecnológicos Aula virtual Moodle</vt:lpstr>
      <vt:lpstr>Aspectos tecnológicos</vt:lpstr>
      <vt:lpstr>Agenda del Taller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Windows User</cp:lastModifiedBy>
  <cp:revision>32</cp:revision>
  <dcterms:created xsi:type="dcterms:W3CDTF">2018-04-18T20:26:25Z</dcterms:created>
  <dcterms:modified xsi:type="dcterms:W3CDTF">2018-11-06T11:37:03Z</dcterms:modified>
</cp:coreProperties>
</file>